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6"/>
  </p:notesMasterIdLst>
  <p:handoutMasterIdLst>
    <p:handoutMasterId r:id="rId27"/>
  </p:handoutMasterIdLst>
  <p:sldIdLst>
    <p:sldId id="276" r:id="rId3"/>
    <p:sldId id="277" r:id="rId4"/>
    <p:sldId id="332" r:id="rId5"/>
    <p:sldId id="333" r:id="rId6"/>
    <p:sldId id="334" r:id="rId7"/>
    <p:sldId id="342" r:id="rId8"/>
    <p:sldId id="335" r:id="rId9"/>
    <p:sldId id="343" r:id="rId10"/>
    <p:sldId id="336" r:id="rId11"/>
    <p:sldId id="327" r:id="rId12"/>
    <p:sldId id="320" r:id="rId13"/>
    <p:sldId id="330" r:id="rId14"/>
    <p:sldId id="340" r:id="rId15"/>
    <p:sldId id="341" r:id="rId16"/>
    <p:sldId id="309" r:id="rId17"/>
    <p:sldId id="311" r:id="rId18"/>
    <p:sldId id="317" r:id="rId19"/>
    <p:sldId id="329" r:id="rId20"/>
    <p:sldId id="337" r:id="rId21"/>
    <p:sldId id="310" r:id="rId22"/>
    <p:sldId id="338" r:id="rId23"/>
    <p:sldId id="344" r:id="rId24"/>
    <p:sldId id="301" r:id="rId2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627"/>
    <a:srgbClr val="C3A4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3" autoAdjust="0"/>
    <p:restoredTop sz="67903" autoAdjust="0"/>
  </p:normalViewPr>
  <p:slideViewPr>
    <p:cSldViewPr snapToGrid="0" snapToObjects="1">
      <p:cViewPr>
        <p:scale>
          <a:sx n="70" d="100"/>
          <a:sy n="70" d="100"/>
        </p:scale>
        <p:origin x="-804" y="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amag\Desktop\StudentCare\URSU\URSU%20Renewal%20Analysis_2017-2018%20AO%20Feb%2017%20CY%20Edi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amag\Desktop\StudentCare\UASU\Alberta%20SU%20Annual%20Claims_2015-2016%20CY_KF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amag\Desktop\StudentCare\URSU\URSU%20Renewal%20Analysis_2017-2018%20AO%20Feb%2017%20CY%20Edi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amag\Desktop\StudentCare\UASU\Alberta%20SU%20Annual%20Claims_2015-2016%20CY_KF%20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amag\Desktop\StudentCare\UASU\Alberta%20SU%20Renewal%20Analysis%202017-2018,%20Feb%20data%20CY_KFv2%20final,%20Colten%20Calcs%20after%20meet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amag\Desktop\StudentCare\UASU\Alberta%20SU%20Renewal%20Analysis%202017-2018,%20Feb%20data%20CY_KFv2%20final,%20Colten%20Calcs%20after%20mee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/>
      <c:barChart>
        <c:barDir val="col"/>
        <c:grouping val="clustered"/>
        <c:dLbls>
          <c:showVal val="1"/>
        </c:dLbls>
        <c:gapWidth val="60"/>
        <c:axId val="71446912"/>
        <c:axId val="71448448"/>
      </c:barChart>
      <c:catAx>
        <c:axId val="71446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448448"/>
        <c:crosses val="autoZero"/>
        <c:auto val="1"/>
        <c:lblAlgn val="ctr"/>
        <c:lblOffset val="100"/>
      </c:catAx>
      <c:valAx>
        <c:axId val="71448448"/>
        <c:scaling>
          <c:orientation val="minMax"/>
          <c:min val="0"/>
        </c:scaling>
        <c:delete val="1"/>
        <c:axPos val="l"/>
        <c:numFmt formatCode="&quot;$&quot;#,##0.00;[Red]\-&quot;$&quot;#,##0.00" sourceLinked="1"/>
        <c:tickLblPos val="none"/>
        <c:crossAx val="71446912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title>
      <c:tx>
        <c:rich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Sept</a:t>
            </a:r>
            <a:r>
              <a:rPr lang="en-US" b="1" baseline="0" dirty="0" smtClean="0">
                <a:latin typeface="Arial" pitchFamily="34" charset="0"/>
                <a:cs typeface="Arial" pitchFamily="34" charset="0"/>
              </a:rPr>
              <a:t> 2015 – August 2016</a:t>
            </a:r>
            <a:endParaRPr lang="en-US" b="1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2880739731337516"/>
          <c:y val="8.2634221284416748E-2"/>
        </c:manualLayout>
      </c:layout>
      <c:overlay val="1"/>
    </c:title>
    <c:view3D>
      <c:rotX val="50"/>
      <c:rotY val="90"/>
      <c:perspective val="10"/>
    </c:view3D>
    <c:plotArea>
      <c:layout/>
      <c:pie3DChart>
        <c:varyColors val="1"/>
        <c:ser>
          <c:idx val="0"/>
          <c:order val="0"/>
          <c:tx>
            <c:v>Health Claims</c:v>
          </c:tx>
          <c:explosion val="25"/>
          <c:dLbls>
            <c:dLbl>
              <c:idx val="4"/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T</a:t>
                    </a:r>
                    <a:r>
                      <a:rPr lang="en-US"/>
                      <a:t>uition Insurance
0.34%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'Health Breakdown'!$A$79:$A$83</c:f>
              <c:strCache>
                <c:ptCount val="4"/>
                <c:pt idx="0">
                  <c:v>Vision care</c:v>
                </c:pt>
                <c:pt idx="1">
                  <c:v>Drugs</c:v>
                </c:pt>
                <c:pt idx="2">
                  <c:v>Paramedical Practitioners</c:v>
                </c:pt>
                <c:pt idx="3">
                  <c:v>Medical Services &amp; Equipment</c:v>
                </c:pt>
              </c:strCache>
            </c:strRef>
          </c:cat>
          <c:val>
            <c:numRef>
              <c:f>'Health Breakdown'!$C$79:$C$83</c:f>
              <c:numCache>
                <c:formatCode>0.00%</c:formatCode>
                <c:ptCount val="4"/>
                <c:pt idx="0">
                  <c:v>0.14568381137830136</c:v>
                </c:pt>
                <c:pt idx="1">
                  <c:v>0.72987651089316763</c:v>
                </c:pt>
                <c:pt idx="2">
                  <c:v>7.3105443935163952E-2</c:v>
                </c:pt>
                <c:pt idx="3">
                  <c:v>5.1334233793367497E-2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/>
      <c:barChart>
        <c:barDir val="col"/>
        <c:grouping val="clustered"/>
        <c:dLbls>
          <c:showVal val="1"/>
        </c:dLbls>
        <c:gapWidth val="60"/>
        <c:axId val="71451008"/>
        <c:axId val="73338880"/>
      </c:barChart>
      <c:catAx>
        <c:axId val="71451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3338880"/>
        <c:crosses val="autoZero"/>
        <c:auto val="1"/>
        <c:lblAlgn val="ctr"/>
        <c:lblOffset val="100"/>
      </c:catAx>
      <c:valAx>
        <c:axId val="73338880"/>
        <c:scaling>
          <c:orientation val="minMax"/>
          <c:min val="0"/>
        </c:scaling>
        <c:delete val="1"/>
        <c:axPos val="l"/>
        <c:numFmt formatCode="&quot;$&quot;#,##0.00;[Red]\-&quot;$&quot;#,##0.00" sourceLinked="1"/>
        <c:tickLblPos val="none"/>
        <c:crossAx val="71451008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title>
      <c:tx>
        <c:rich>
          <a:bodyPr/>
          <a:lstStyle/>
          <a:p>
            <a:pPr>
              <a:defRPr sz="2000" b="1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Sept</a:t>
            </a:r>
            <a:r>
              <a:rPr lang="en-US" sz="20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baseline="0" dirty="0">
                <a:latin typeface="Arial" pitchFamily="34" charset="0"/>
                <a:cs typeface="Arial" pitchFamily="34" charset="0"/>
              </a:rPr>
              <a:t>2015 - </a:t>
            </a:r>
            <a:r>
              <a:rPr lang="en-US" sz="2000" b="1" baseline="0" dirty="0" smtClean="0">
                <a:latin typeface="Arial" pitchFamily="34" charset="0"/>
                <a:cs typeface="Arial" pitchFamily="34" charset="0"/>
              </a:rPr>
              <a:t>Aug </a:t>
            </a:r>
            <a:r>
              <a:rPr lang="en-US" sz="2000" b="1" baseline="0" dirty="0">
                <a:latin typeface="Arial" pitchFamily="34" charset="0"/>
                <a:cs typeface="Arial" pitchFamily="34" charset="0"/>
              </a:rPr>
              <a:t>2016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1931071410815942"/>
          <c:y val="0.1061236955892325"/>
        </c:manualLayout>
      </c:layout>
    </c:title>
    <c:view3D>
      <c:rotX val="40"/>
      <c:rotY val="140"/>
      <c:perspective val="30"/>
    </c:view3D>
    <c:plotArea>
      <c:layout/>
      <c:pie3DChart>
        <c:varyColors val="1"/>
        <c:ser>
          <c:idx val="0"/>
          <c:order val="0"/>
          <c:tx>
            <c:v>Dental</c:v>
          </c:tx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en-US"/>
                      <a:t>illing/Endo/Perio/
Minor Resto/Surgery
22%</a:t>
                    </a:r>
                  </a:p>
                </c:rich>
              </c:tx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'Dental Breakdown'!$A$23:$A$24</c:f>
              <c:strCache>
                <c:ptCount val="2"/>
                <c:pt idx="0">
                  <c:v>Preventive services</c:v>
                </c:pt>
                <c:pt idx="1">
                  <c:v>Filling/Endo/Perio/Minor Resto/Surgery</c:v>
                </c:pt>
              </c:strCache>
            </c:strRef>
          </c:cat>
          <c:val>
            <c:numRef>
              <c:f>'Dental Breakdown'!$C$23:$C$24</c:f>
              <c:numCache>
                <c:formatCode>0.00%</c:formatCode>
                <c:ptCount val="2"/>
                <c:pt idx="0">
                  <c:v>0.77904245957802065</c:v>
                </c:pt>
                <c:pt idx="1">
                  <c:v>0.22095754042198121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/>
      <c:barChart>
        <c:barDir val="col"/>
        <c:grouping val="clustered"/>
        <c:ser>
          <c:idx val="2"/>
          <c:order val="0"/>
          <c:tx>
            <c:strRef>
              <c:f>'Per Capita'!$D$2</c:f>
              <c:strCache>
                <c:ptCount val="1"/>
                <c:pt idx="0">
                  <c:v>Per Capita Claims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'Per Capita'!$A$3:$A$8</c:f>
              <c:strCache>
                <c:ptCount val="6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 (Projected)</c:v>
                </c:pt>
              </c:strCache>
            </c:strRef>
          </c:cat>
          <c:val>
            <c:numRef>
              <c:f>'Per Capita'!$D$3:$D$8</c:f>
              <c:numCache>
                <c:formatCode>"$"#,##0.00;[Red]\-"$"#,##0.00</c:formatCode>
                <c:ptCount val="6"/>
                <c:pt idx="0">
                  <c:v>83.106863057324759</c:v>
                </c:pt>
                <c:pt idx="1">
                  <c:v>74.195152708204148</c:v>
                </c:pt>
                <c:pt idx="2">
                  <c:v>81.355339176074182</c:v>
                </c:pt>
                <c:pt idx="3">
                  <c:v>78.986304433887568</c:v>
                </c:pt>
                <c:pt idx="4">
                  <c:v>90.941410043023595</c:v>
                </c:pt>
                <c:pt idx="5">
                  <c:v>101.70049669028616</c:v>
                </c:pt>
              </c:numCache>
            </c:numRef>
          </c:val>
        </c:ser>
        <c:dLbls>
          <c:showVal val="1"/>
        </c:dLbls>
        <c:gapWidth val="96"/>
        <c:axId val="78059776"/>
        <c:axId val="78069760"/>
      </c:barChart>
      <c:catAx>
        <c:axId val="78059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8069760"/>
        <c:crosses val="autoZero"/>
        <c:auto val="1"/>
        <c:lblAlgn val="ctr"/>
        <c:lblOffset val="100"/>
      </c:catAx>
      <c:valAx>
        <c:axId val="78069760"/>
        <c:scaling>
          <c:orientation val="minMax"/>
        </c:scaling>
        <c:delete val="1"/>
        <c:axPos val="l"/>
        <c:numFmt formatCode="&quot;$&quot;#,##0.00;[Red]\-&quot;$&quot;#,##0.00" sourceLinked="1"/>
        <c:tickLblPos val="none"/>
        <c:crossAx val="78059776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/>
      <c:barChart>
        <c:barDir val="col"/>
        <c:grouping val="clustered"/>
        <c:ser>
          <c:idx val="2"/>
          <c:order val="0"/>
          <c:tx>
            <c:strRef>
              <c:f>'Per Capita'!$D$11</c:f>
              <c:strCache>
                <c:ptCount val="1"/>
                <c:pt idx="0">
                  <c:v>Per Capita Claims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'Per Capita'!$A$12:$A$17</c:f>
              <c:strCache>
                <c:ptCount val="6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 (Projected)</c:v>
                </c:pt>
              </c:strCache>
            </c:strRef>
          </c:cat>
          <c:val>
            <c:numRef>
              <c:f>'Per Capita'!$D$12:$D$17</c:f>
              <c:numCache>
                <c:formatCode>"$"#,##0.00;[Red]\-"$"#,##0.00</c:formatCode>
                <c:ptCount val="6"/>
                <c:pt idx="0">
                  <c:v>87.393682407590049</c:v>
                </c:pt>
                <c:pt idx="1">
                  <c:v>79.889163208969137</c:v>
                </c:pt>
                <c:pt idx="2">
                  <c:v>90.801050161190616</c:v>
                </c:pt>
                <c:pt idx="3">
                  <c:v>93.272399640802192</c:v>
                </c:pt>
                <c:pt idx="4">
                  <c:v>107.51432105503933</c:v>
                </c:pt>
                <c:pt idx="5">
                  <c:v>123.84542888382443</c:v>
                </c:pt>
              </c:numCache>
            </c:numRef>
          </c:val>
        </c:ser>
        <c:dLbls>
          <c:showVal val="1"/>
        </c:dLbls>
        <c:gapWidth val="99"/>
        <c:axId val="78642176"/>
        <c:axId val="78787328"/>
      </c:barChart>
      <c:catAx>
        <c:axId val="78642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8787328"/>
        <c:crosses val="autoZero"/>
        <c:auto val="1"/>
        <c:lblAlgn val="ctr"/>
        <c:lblOffset val="100"/>
      </c:catAx>
      <c:valAx>
        <c:axId val="78787328"/>
        <c:scaling>
          <c:orientation val="minMax"/>
        </c:scaling>
        <c:delete val="1"/>
        <c:axPos val="l"/>
        <c:numFmt formatCode="&quot;$&quot;#,##0.00;[Red]\-&quot;$&quot;#,##0.00" sourceLinked="1"/>
        <c:tickLblPos val="none"/>
        <c:crossAx val="7864217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4727D-1B16-4B5B-83C9-D111F6D5A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D09E9A8-5624-4433-9716-76F14C1CC53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CA" sz="1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Studentcare</a:t>
          </a:r>
          <a:r>
            <a:rPr lang="en-CA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was f</a:t>
          </a:r>
          <a:r>
            <a:rPr kumimoji="0" lang="en-CA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ounded</a:t>
          </a:r>
          <a:r>
            <a:rPr kumimoji="0" lang="en-CA" sz="18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by student</a:t>
          </a:r>
          <a:r>
            <a:rPr lang="en-CA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</a:t>
          </a:r>
          <a:r>
            <a:rPr kumimoji="0" lang="en-CA" sz="18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in </a:t>
          </a:r>
          <a:r>
            <a:rPr kumimoji="0" lang="en-CA" sz="18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1996</a:t>
          </a:r>
        </a:p>
      </dgm:t>
    </dgm:pt>
    <dgm:pt modelId="{A4F74FE5-CAD0-409F-B0DC-30B0305601F0}" type="parTrans" cxnId="{21735661-E336-49A1-B662-51B932ED833D}">
      <dgm:prSet/>
      <dgm:spPr/>
      <dgm:t>
        <a:bodyPr/>
        <a:lstStyle/>
        <a:p>
          <a:endParaRPr lang="en-CA"/>
        </a:p>
      </dgm:t>
    </dgm:pt>
    <dgm:pt modelId="{7683D563-4868-4AA3-89F8-C0DA83D4FDE7}" type="sibTrans" cxnId="{21735661-E336-49A1-B662-51B932ED833D}">
      <dgm:prSet/>
      <dgm:spPr/>
      <dgm:t>
        <a:bodyPr/>
        <a:lstStyle/>
        <a:p>
          <a:endParaRPr lang="en-CA"/>
        </a:p>
      </dgm:t>
    </dgm:pt>
    <dgm:pt modelId="{6C8DD3AA-4038-4D64-9757-336114E9170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kumimoji="0" lang="en-CA" sz="18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Leading provider </a:t>
          </a:r>
          <a:r>
            <a:rPr kumimoji="0" lang="en-CA" sz="18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of student H&amp;D Plans in Canada</a:t>
          </a:r>
        </a:p>
      </dgm:t>
    </dgm:pt>
    <dgm:pt modelId="{9318FD0D-CF2F-4887-B77B-0661AD9C3B13}" type="parTrans" cxnId="{00DB1347-6BF8-43FA-8F7F-02187B80C815}">
      <dgm:prSet/>
      <dgm:spPr/>
      <dgm:t>
        <a:bodyPr/>
        <a:lstStyle/>
        <a:p>
          <a:endParaRPr lang="en-CA"/>
        </a:p>
      </dgm:t>
    </dgm:pt>
    <dgm:pt modelId="{D1F898B6-4C7E-4075-88B8-7D20B8EC0AA0}" type="sibTrans" cxnId="{00DB1347-6BF8-43FA-8F7F-02187B80C815}">
      <dgm:prSet/>
      <dgm:spPr/>
      <dgm:t>
        <a:bodyPr/>
        <a:lstStyle/>
        <a:p>
          <a:endParaRPr lang="en-CA"/>
        </a:p>
      </dgm:t>
    </dgm:pt>
    <dgm:pt modelId="{D01C330F-BB53-44E4-BE4A-60734B882BA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kumimoji="0" lang="en-CA" sz="18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Representing over 700,000 students at over </a:t>
          </a:r>
        </a:p>
        <a:p>
          <a:pPr algn="ctr" rtl="0"/>
          <a:r>
            <a:rPr kumimoji="0" lang="en-CA" sz="18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75+</a:t>
          </a:r>
          <a:r>
            <a:rPr kumimoji="0" lang="en-CA" sz="1800" b="1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kumimoji="0" lang="en-CA" sz="18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associations</a:t>
          </a:r>
        </a:p>
      </dgm:t>
    </dgm:pt>
    <dgm:pt modelId="{39A72F22-8CA9-40B9-947D-C62395874849}" type="parTrans" cxnId="{06D52173-5282-4CED-A9F1-0E906DB77FF1}">
      <dgm:prSet/>
      <dgm:spPr/>
      <dgm:t>
        <a:bodyPr/>
        <a:lstStyle/>
        <a:p>
          <a:endParaRPr lang="en-CA"/>
        </a:p>
      </dgm:t>
    </dgm:pt>
    <dgm:pt modelId="{6F018030-A19F-4572-9D10-89237EB51E71}" type="sibTrans" cxnId="{06D52173-5282-4CED-A9F1-0E906DB77FF1}">
      <dgm:prSet/>
      <dgm:spPr/>
      <dgm:t>
        <a:bodyPr/>
        <a:lstStyle/>
        <a:p>
          <a:endParaRPr lang="en-CA"/>
        </a:p>
      </dgm:t>
    </dgm:pt>
    <dgm:pt modelId="{ED88CE5E-528C-4D83-B020-AD313E6484FC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kumimoji="0" lang="en-CA" sz="18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Leader in innovation, service, and technology solutions</a:t>
          </a:r>
        </a:p>
      </dgm:t>
    </dgm:pt>
    <dgm:pt modelId="{6E90B4FD-9494-47F7-87F3-2618F22B1A56}" type="parTrans" cxnId="{F816C234-F720-4840-ADEE-26C3459A9AD2}">
      <dgm:prSet/>
      <dgm:spPr/>
      <dgm:t>
        <a:bodyPr/>
        <a:lstStyle/>
        <a:p>
          <a:endParaRPr lang="en-CA"/>
        </a:p>
      </dgm:t>
    </dgm:pt>
    <dgm:pt modelId="{356F8C8C-CB33-4A89-9986-FF7D28AAB4B2}" type="sibTrans" cxnId="{F816C234-F720-4840-ADEE-26C3459A9AD2}">
      <dgm:prSet/>
      <dgm:spPr/>
      <dgm:t>
        <a:bodyPr/>
        <a:lstStyle/>
        <a:p>
          <a:endParaRPr lang="en-CA"/>
        </a:p>
      </dgm:t>
    </dgm:pt>
    <dgm:pt modelId="{A152D7D1-15EB-44D7-9E2A-73F30971283E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kumimoji="0" lang="en-CA" sz="18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Consultant/Broker &amp; Administrator, accountable to</a:t>
          </a:r>
          <a:r>
            <a:rPr kumimoji="0" lang="en-CA" sz="1800" b="1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 the UASU</a:t>
          </a:r>
          <a:endParaRPr kumimoji="0" lang="en-CA" sz="1800" b="1" i="0" u="none" strike="noStrike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ea typeface="ＭＳ Ｐゴシック" pitchFamily="34" charset="-128"/>
            <a:cs typeface="Arial" pitchFamily="34" charset="0"/>
          </a:endParaRPr>
        </a:p>
      </dgm:t>
    </dgm:pt>
    <dgm:pt modelId="{B6E0F879-71C2-40FD-9A50-1180F6F8B718}" type="parTrans" cxnId="{25FA8D3A-60C8-4074-8225-A122DC016E7D}">
      <dgm:prSet/>
      <dgm:spPr/>
      <dgm:t>
        <a:bodyPr/>
        <a:lstStyle/>
        <a:p>
          <a:endParaRPr lang="en-CA"/>
        </a:p>
      </dgm:t>
    </dgm:pt>
    <dgm:pt modelId="{E2513321-D359-4EF3-9C2F-988790ACD6F7}" type="sibTrans" cxnId="{25FA8D3A-60C8-4074-8225-A122DC016E7D}">
      <dgm:prSet/>
      <dgm:spPr/>
      <dgm:t>
        <a:bodyPr/>
        <a:lstStyle/>
        <a:p>
          <a:endParaRPr lang="en-CA"/>
        </a:p>
      </dgm:t>
    </dgm:pt>
    <dgm:pt modelId="{5FC1055D-3800-429D-88A4-981FD3410142}" type="pres">
      <dgm:prSet presAssocID="{11A4727D-1B16-4B5B-83C9-D111F6D5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4E99F7C-B062-4BC3-91A4-2A7EBB4C803B}" type="pres">
      <dgm:prSet presAssocID="{6D09E9A8-5624-4433-9716-76F14C1CC53D}" presName="parentText" presStyleLbl="node1" presStyleIdx="0" presStyleCnt="5" custLinFactY="10715" custLinFactNeighborX="123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0EB204D-85A9-47F5-859B-A97E1C4A73C0}" type="pres">
      <dgm:prSet presAssocID="{7683D563-4868-4AA3-89F8-C0DA83D4FDE7}" presName="spacer" presStyleCnt="0"/>
      <dgm:spPr/>
    </dgm:pt>
    <dgm:pt modelId="{495EDEF4-B6C0-43C1-9859-942875DB1FC6}" type="pres">
      <dgm:prSet presAssocID="{6C8DD3AA-4038-4D64-9757-336114E9170D}" presName="parentText" presStyleLbl="node1" presStyleIdx="1" presStyleCnt="5" custLinFactY="10715" custLinFactNeighborX="123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4B89955-8D5C-4F98-B59C-16C1AD312A01}" type="pres">
      <dgm:prSet presAssocID="{D1F898B6-4C7E-4075-88B8-7D20B8EC0AA0}" presName="spacer" presStyleCnt="0"/>
      <dgm:spPr/>
    </dgm:pt>
    <dgm:pt modelId="{96B80FED-E1D0-4AA7-BC2B-BFDB63DED86D}" type="pres">
      <dgm:prSet presAssocID="{D01C330F-BB53-44E4-BE4A-60734B882BA4}" presName="parentText" presStyleLbl="node1" presStyleIdx="2" presStyleCnt="5" custLinFactY="10715" custLinFactNeighborX="123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3E37568-7AAC-4F69-9EB4-7B53D8A84D7A}" type="pres">
      <dgm:prSet presAssocID="{6F018030-A19F-4572-9D10-89237EB51E71}" presName="spacer" presStyleCnt="0"/>
      <dgm:spPr/>
    </dgm:pt>
    <dgm:pt modelId="{E3AB8C5B-C204-45AD-AA94-4E39EF3DC68C}" type="pres">
      <dgm:prSet presAssocID="{ED88CE5E-528C-4D83-B020-AD313E6484FC}" presName="parentText" presStyleLbl="node1" presStyleIdx="3" presStyleCnt="5" custLinFactY="10715" custLinFactNeighborX="123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DE627EE-25A8-4EBC-9A4F-535495117506}" type="pres">
      <dgm:prSet presAssocID="{356F8C8C-CB33-4A89-9986-FF7D28AAB4B2}" presName="spacer" presStyleCnt="0"/>
      <dgm:spPr/>
    </dgm:pt>
    <dgm:pt modelId="{A9375929-AFB1-4388-9ED2-122225E2BB6F}" type="pres">
      <dgm:prSet presAssocID="{A152D7D1-15EB-44D7-9E2A-73F30971283E}" presName="parentText" presStyleLbl="node1" presStyleIdx="4" presStyleCnt="5" custLinFactY="10715" custLinFactNeighborX="123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01BE411-4738-480C-8A27-1B844112B1E9}" type="presOf" srcId="{6C8DD3AA-4038-4D64-9757-336114E9170D}" destId="{495EDEF4-B6C0-43C1-9859-942875DB1FC6}" srcOrd="0" destOrd="0" presId="urn:microsoft.com/office/officeart/2005/8/layout/vList2"/>
    <dgm:cxn modelId="{C7B0A615-8956-4064-8CD3-EFA8E310B849}" type="presOf" srcId="{D01C330F-BB53-44E4-BE4A-60734B882BA4}" destId="{96B80FED-E1D0-4AA7-BC2B-BFDB63DED86D}" srcOrd="0" destOrd="0" presId="urn:microsoft.com/office/officeart/2005/8/layout/vList2"/>
    <dgm:cxn modelId="{80402E9C-DCB2-43E2-8FD9-58D0709C1AD1}" type="presOf" srcId="{6D09E9A8-5624-4433-9716-76F14C1CC53D}" destId="{84E99F7C-B062-4BC3-91A4-2A7EBB4C803B}" srcOrd="0" destOrd="0" presId="urn:microsoft.com/office/officeart/2005/8/layout/vList2"/>
    <dgm:cxn modelId="{E0A9E2F3-2CE0-4C17-B160-B770A88293E6}" type="presOf" srcId="{A152D7D1-15EB-44D7-9E2A-73F30971283E}" destId="{A9375929-AFB1-4388-9ED2-122225E2BB6F}" srcOrd="0" destOrd="0" presId="urn:microsoft.com/office/officeart/2005/8/layout/vList2"/>
    <dgm:cxn modelId="{25FA8D3A-60C8-4074-8225-A122DC016E7D}" srcId="{11A4727D-1B16-4B5B-83C9-D111F6D5A292}" destId="{A152D7D1-15EB-44D7-9E2A-73F30971283E}" srcOrd="4" destOrd="0" parTransId="{B6E0F879-71C2-40FD-9A50-1180F6F8B718}" sibTransId="{E2513321-D359-4EF3-9C2F-988790ACD6F7}"/>
    <dgm:cxn modelId="{21735661-E336-49A1-B662-51B932ED833D}" srcId="{11A4727D-1B16-4B5B-83C9-D111F6D5A292}" destId="{6D09E9A8-5624-4433-9716-76F14C1CC53D}" srcOrd="0" destOrd="0" parTransId="{A4F74FE5-CAD0-409F-B0DC-30B0305601F0}" sibTransId="{7683D563-4868-4AA3-89F8-C0DA83D4FDE7}"/>
    <dgm:cxn modelId="{00DB1347-6BF8-43FA-8F7F-02187B80C815}" srcId="{11A4727D-1B16-4B5B-83C9-D111F6D5A292}" destId="{6C8DD3AA-4038-4D64-9757-336114E9170D}" srcOrd="1" destOrd="0" parTransId="{9318FD0D-CF2F-4887-B77B-0661AD9C3B13}" sibTransId="{D1F898B6-4C7E-4075-88B8-7D20B8EC0AA0}"/>
    <dgm:cxn modelId="{F816C234-F720-4840-ADEE-26C3459A9AD2}" srcId="{11A4727D-1B16-4B5B-83C9-D111F6D5A292}" destId="{ED88CE5E-528C-4D83-B020-AD313E6484FC}" srcOrd="3" destOrd="0" parTransId="{6E90B4FD-9494-47F7-87F3-2618F22B1A56}" sibTransId="{356F8C8C-CB33-4A89-9986-FF7D28AAB4B2}"/>
    <dgm:cxn modelId="{D5848D39-C14A-402A-9659-B4C3CA846B15}" type="presOf" srcId="{11A4727D-1B16-4B5B-83C9-D111F6D5A292}" destId="{5FC1055D-3800-429D-88A4-981FD3410142}" srcOrd="0" destOrd="0" presId="urn:microsoft.com/office/officeart/2005/8/layout/vList2"/>
    <dgm:cxn modelId="{06D52173-5282-4CED-A9F1-0E906DB77FF1}" srcId="{11A4727D-1B16-4B5B-83C9-D111F6D5A292}" destId="{D01C330F-BB53-44E4-BE4A-60734B882BA4}" srcOrd="2" destOrd="0" parTransId="{39A72F22-8CA9-40B9-947D-C62395874849}" sibTransId="{6F018030-A19F-4572-9D10-89237EB51E71}"/>
    <dgm:cxn modelId="{120B5298-16BA-4FB5-810F-E41606010351}" type="presOf" srcId="{ED88CE5E-528C-4D83-B020-AD313E6484FC}" destId="{E3AB8C5B-C204-45AD-AA94-4E39EF3DC68C}" srcOrd="0" destOrd="0" presId="urn:microsoft.com/office/officeart/2005/8/layout/vList2"/>
    <dgm:cxn modelId="{195F1A55-BCF7-4E2E-A397-51F2C2DC9E23}" type="presParOf" srcId="{5FC1055D-3800-429D-88A4-981FD3410142}" destId="{84E99F7C-B062-4BC3-91A4-2A7EBB4C803B}" srcOrd="0" destOrd="0" presId="urn:microsoft.com/office/officeart/2005/8/layout/vList2"/>
    <dgm:cxn modelId="{21238729-4BB9-4401-A2C9-CA685387F304}" type="presParOf" srcId="{5FC1055D-3800-429D-88A4-981FD3410142}" destId="{40EB204D-85A9-47F5-859B-A97E1C4A73C0}" srcOrd="1" destOrd="0" presId="urn:microsoft.com/office/officeart/2005/8/layout/vList2"/>
    <dgm:cxn modelId="{9D9DF175-7244-4B51-815D-EADF8F07894B}" type="presParOf" srcId="{5FC1055D-3800-429D-88A4-981FD3410142}" destId="{495EDEF4-B6C0-43C1-9859-942875DB1FC6}" srcOrd="2" destOrd="0" presId="urn:microsoft.com/office/officeart/2005/8/layout/vList2"/>
    <dgm:cxn modelId="{5989EFBD-3FBD-40AD-B633-7FF086B0CC05}" type="presParOf" srcId="{5FC1055D-3800-429D-88A4-981FD3410142}" destId="{B4B89955-8D5C-4F98-B59C-16C1AD312A01}" srcOrd="3" destOrd="0" presId="urn:microsoft.com/office/officeart/2005/8/layout/vList2"/>
    <dgm:cxn modelId="{BAA055CE-57DA-4257-B475-EB60EB8CA964}" type="presParOf" srcId="{5FC1055D-3800-429D-88A4-981FD3410142}" destId="{96B80FED-E1D0-4AA7-BC2B-BFDB63DED86D}" srcOrd="4" destOrd="0" presId="urn:microsoft.com/office/officeart/2005/8/layout/vList2"/>
    <dgm:cxn modelId="{C264341E-5C2D-4C68-9976-BB45CFDE7140}" type="presParOf" srcId="{5FC1055D-3800-429D-88A4-981FD3410142}" destId="{13E37568-7AAC-4F69-9EB4-7B53D8A84D7A}" srcOrd="5" destOrd="0" presId="urn:microsoft.com/office/officeart/2005/8/layout/vList2"/>
    <dgm:cxn modelId="{3438E0BF-A9A7-4E5E-BE34-389E96B1AD87}" type="presParOf" srcId="{5FC1055D-3800-429D-88A4-981FD3410142}" destId="{E3AB8C5B-C204-45AD-AA94-4E39EF3DC68C}" srcOrd="6" destOrd="0" presId="urn:microsoft.com/office/officeart/2005/8/layout/vList2"/>
    <dgm:cxn modelId="{928814F4-0724-4F46-9073-E0C83489D801}" type="presParOf" srcId="{5FC1055D-3800-429D-88A4-981FD3410142}" destId="{DDE627EE-25A8-4EBC-9A4F-535495117506}" srcOrd="7" destOrd="0" presId="urn:microsoft.com/office/officeart/2005/8/layout/vList2"/>
    <dgm:cxn modelId="{6E0F34F0-0132-43E5-BDB9-1D48F8924E7B}" type="presParOf" srcId="{5FC1055D-3800-429D-88A4-981FD3410142}" destId="{A9375929-AFB1-4388-9ED2-122225E2BB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1F78D-8C39-4805-BCCC-132A44DF57FB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9404A-7966-463D-9BFC-7555E2DC41B6}">
      <dgm:prSet phldrT="[Text]" custT="1"/>
      <dgm:spPr/>
      <dgm:t>
        <a:bodyPr/>
        <a:lstStyle/>
        <a:p>
          <a:r>
            <a:rPr lang="en-US" sz="2200" b="0" dirty="0" smtClean="0">
              <a:latin typeface="Arial" pitchFamily="34" charset="0"/>
              <a:cs typeface="Arial" pitchFamily="34" charset="0"/>
            </a:rPr>
            <a:t>One of the largest and most popular UASU services</a:t>
          </a:r>
          <a:endParaRPr lang="en-US" sz="2200" b="0" dirty="0">
            <a:latin typeface="Arial" pitchFamily="34" charset="0"/>
            <a:cs typeface="Arial" pitchFamily="34" charset="0"/>
          </a:endParaRPr>
        </a:p>
      </dgm:t>
    </dgm:pt>
    <dgm:pt modelId="{0B4CC9AB-F91B-42A2-A05B-FE4EA15CA0F1}" type="parTrans" cxnId="{D11BBA6F-115C-49F4-928E-296C2F78C226}">
      <dgm:prSet/>
      <dgm:spPr/>
      <dgm:t>
        <a:bodyPr/>
        <a:lstStyle/>
        <a:p>
          <a:endParaRPr lang="en-US"/>
        </a:p>
      </dgm:t>
    </dgm:pt>
    <dgm:pt modelId="{C521D0FE-76C1-444C-B5F7-E06702B9787D}" type="sibTrans" cxnId="{D11BBA6F-115C-49F4-928E-296C2F78C226}">
      <dgm:prSet/>
      <dgm:spPr/>
      <dgm:t>
        <a:bodyPr/>
        <a:lstStyle/>
        <a:p>
          <a:endParaRPr lang="en-US"/>
        </a:p>
      </dgm:t>
    </dgm:pt>
    <dgm:pt modelId="{71D370D4-9F22-4A5B-A8E6-72ABA03247AD}">
      <dgm:prSet phldrT="[Text]" custT="1"/>
      <dgm:spPr/>
      <dgm:t>
        <a:bodyPr/>
        <a:lstStyle/>
        <a:p>
          <a:r>
            <a:rPr lang="en-US" sz="2200" dirty="0" smtClean="0">
              <a:latin typeface="Arial" pitchFamily="34" charset="0"/>
              <a:cs typeface="Arial" pitchFamily="34" charset="0"/>
            </a:rPr>
            <a:t>Established by student </a:t>
          </a:r>
          <a:r>
            <a:rPr lang="en-US" sz="22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rPr>
            <a:t>referendum</a:t>
          </a:r>
          <a:endParaRPr lang="en-US" sz="2200" b="1" dirty="0">
            <a:solidFill>
              <a:schemeClr val="bg1">
                <a:lumMod val="8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8D5547C-F86A-4DF2-BA4A-05ECD5B5289E}" type="parTrans" cxnId="{B200FC85-E078-43C4-951E-458D0FB87EEA}">
      <dgm:prSet/>
      <dgm:spPr/>
      <dgm:t>
        <a:bodyPr/>
        <a:lstStyle/>
        <a:p>
          <a:endParaRPr lang="en-US"/>
        </a:p>
      </dgm:t>
    </dgm:pt>
    <dgm:pt modelId="{0FEE3373-D788-4453-BC11-05AC5477DF4D}" type="sibTrans" cxnId="{B200FC85-E078-43C4-951E-458D0FB87EEA}">
      <dgm:prSet/>
      <dgm:spPr/>
      <dgm:t>
        <a:bodyPr/>
        <a:lstStyle/>
        <a:p>
          <a:endParaRPr lang="en-US"/>
        </a:p>
      </dgm:t>
    </dgm:pt>
    <dgm:pt modelId="{04D01FCD-B587-4C6B-A42B-EED5491B2554}">
      <dgm:prSet phldrT="[Text]" custT="1"/>
      <dgm:spPr/>
      <dgm:t>
        <a:bodyPr/>
        <a:lstStyle/>
        <a:p>
          <a:pPr algn="ctr"/>
          <a:r>
            <a:rPr lang="en-US" sz="2400" b="0" dirty="0" smtClean="0">
              <a:latin typeface="Arial" pitchFamily="34" charset="0"/>
              <a:cs typeface="Arial" pitchFamily="34" charset="0"/>
            </a:rPr>
            <a:t>Over</a:t>
          </a:r>
          <a:br>
            <a:rPr lang="en-US" sz="2400" b="0" dirty="0" smtClean="0">
              <a:latin typeface="Arial" pitchFamily="34" charset="0"/>
              <a:cs typeface="Arial" pitchFamily="34" charset="0"/>
            </a:rPr>
          </a:br>
          <a:r>
            <a:rPr lang="en-US" sz="22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rPr>
            <a:t>$4 million </a:t>
          </a:r>
          <a:br>
            <a:rPr lang="en-US" sz="22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en-US" sz="2400" b="0" dirty="0" smtClean="0">
              <a:latin typeface="Arial" pitchFamily="34" charset="0"/>
              <a:cs typeface="Arial" pitchFamily="34" charset="0"/>
            </a:rPr>
            <a:t>in claims paid in 2015-16</a:t>
          </a:r>
          <a:endParaRPr lang="en-US" sz="2400" b="0" dirty="0">
            <a:latin typeface="Arial" pitchFamily="34" charset="0"/>
            <a:cs typeface="Arial" pitchFamily="34" charset="0"/>
          </a:endParaRPr>
        </a:p>
      </dgm:t>
    </dgm:pt>
    <dgm:pt modelId="{92A7D2EF-64BF-4036-8D21-43CE2A6D7009}" type="parTrans" cxnId="{4F6FEEB6-2FA4-4931-A86B-1A90BAD6180E}">
      <dgm:prSet/>
      <dgm:spPr/>
      <dgm:t>
        <a:bodyPr/>
        <a:lstStyle/>
        <a:p>
          <a:endParaRPr lang="en-US"/>
        </a:p>
      </dgm:t>
    </dgm:pt>
    <dgm:pt modelId="{FE20BACD-192C-4D74-81CB-5368380E1477}" type="sibTrans" cxnId="{4F6FEEB6-2FA4-4931-A86B-1A90BAD6180E}">
      <dgm:prSet/>
      <dgm:spPr/>
      <dgm:t>
        <a:bodyPr/>
        <a:lstStyle/>
        <a:p>
          <a:endParaRPr lang="en-US"/>
        </a:p>
      </dgm:t>
    </dgm:pt>
    <dgm:pt modelId="{37AC4CBF-6550-4D26-8F10-2CAFD58D2CF8}">
      <dgm:prSet phldrT="[Text]" custT="1"/>
      <dgm:spPr/>
      <dgm:t>
        <a:bodyPr/>
        <a:lstStyle/>
        <a:p>
          <a:r>
            <a:rPr lang="en-US" sz="2200" dirty="0" smtClean="0">
              <a:latin typeface="Arial" pitchFamily="34" charset="0"/>
              <a:cs typeface="Arial" pitchFamily="34" charset="0"/>
            </a:rPr>
            <a:t>Over </a:t>
          </a:r>
          <a:r>
            <a:rPr lang="en-US" sz="22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rPr>
            <a:t>20,000</a:t>
          </a:r>
          <a:r>
            <a:rPr lang="en-US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200" b="0" dirty="0" smtClean="0">
              <a:latin typeface="Arial" pitchFamily="34" charset="0"/>
              <a:cs typeface="Arial" pitchFamily="34" charset="0"/>
            </a:rPr>
            <a:t>students </a:t>
          </a:r>
          <a:r>
            <a:rPr lang="en-US" sz="2200" dirty="0" smtClean="0">
              <a:latin typeface="Arial" pitchFamily="34" charset="0"/>
              <a:cs typeface="Arial" pitchFamily="34" charset="0"/>
            </a:rPr>
            <a:t>enrolled in the Plan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E4A68200-E395-48BD-B85A-661AD0DA512B}" type="parTrans" cxnId="{C07928BC-76B6-4CB2-97BA-C3C079C2DE4B}">
      <dgm:prSet/>
      <dgm:spPr/>
      <dgm:t>
        <a:bodyPr/>
        <a:lstStyle/>
        <a:p>
          <a:endParaRPr lang="en-US"/>
        </a:p>
      </dgm:t>
    </dgm:pt>
    <dgm:pt modelId="{DE71BF7D-0BE7-4257-B8C5-4F4173A25351}" type="sibTrans" cxnId="{C07928BC-76B6-4CB2-97BA-C3C079C2DE4B}">
      <dgm:prSet/>
      <dgm:spPr/>
      <dgm:t>
        <a:bodyPr/>
        <a:lstStyle/>
        <a:p>
          <a:endParaRPr lang="en-US"/>
        </a:p>
      </dgm:t>
    </dgm:pt>
    <dgm:pt modelId="{F6A307FA-CEE8-46EB-807A-C1D66945BF1E}">
      <dgm:prSet phldrT="[Text]" custT="1"/>
      <dgm:spPr/>
      <dgm:t>
        <a:bodyPr/>
        <a:lstStyle/>
        <a:p>
          <a:r>
            <a:rPr lang="en-US" sz="2200" dirty="0" smtClean="0">
              <a:latin typeface="Arial" pitchFamily="34" charset="0"/>
              <a:cs typeface="Arial" pitchFamily="34" charset="0"/>
            </a:rPr>
            <a:t>Integrated part of </a:t>
          </a:r>
          <a:r>
            <a:rPr lang="en-US" sz="2200" b="1" dirty="0" err="1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rPr>
            <a:t>UofA</a:t>
          </a:r>
          <a:r>
            <a:rPr lang="en-US" sz="22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200" dirty="0" smtClean="0">
              <a:latin typeface="Arial" pitchFamily="34" charset="0"/>
              <a:cs typeface="Arial" pitchFamily="34" charset="0"/>
            </a:rPr>
            <a:t>landscape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96C6CE3B-71F1-45D5-907D-391CD977E64A}" type="parTrans" cxnId="{76EB445E-800B-4BDC-902E-DA074F43A2F7}">
      <dgm:prSet/>
      <dgm:spPr/>
      <dgm:t>
        <a:bodyPr/>
        <a:lstStyle/>
        <a:p>
          <a:endParaRPr lang="en-US"/>
        </a:p>
      </dgm:t>
    </dgm:pt>
    <dgm:pt modelId="{50AAA5AE-1738-402A-AEB3-2CCC87869CDB}" type="sibTrans" cxnId="{76EB445E-800B-4BDC-902E-DA074F43A2F7}">
      <dgm:prSet/>
      <dgm:spPr/>
      <dgm:t>
        <a:bodyPr/>
        <a:lstStyle/>
        <a:p>
          <a:endParaRPr lang="en-US"/>
        </a:p>
      </dgm:t>
    </dgm:pt>
    <dgm:pt modelId="{FF931991-26C3-46B2-86F4-2BAFF2DDE90F}" type="pres">
      <dgm:prSet presAssocID="{C6F1F78D-8C39-4805-BCCC-132A44DF57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E45625-21EB-4BF8-A8AC-BD37D4F34791}" type="pres">
      <dgm:prSet presAssocID="{4CA9404A-7966-463D-9BFC-7555E2DC41B6}" presName="centerShape" presStyleLbl="node0" presStyleIdx="0" presStyleCnt="1" custScaleX="128825" custScaleY="129198"/>
      <dgm:spPr/>
      <dgm:t>
        <a:bodyPr/>
        <a:lstStyle/>
        <a:p>
          <a:endParaRPr lang="en-US"/>
        </a:p>
      </dgm:t>
    </dgm:pt>
    <dgm:pt modelId="{928C9AA8-5C4C-46D7-9710-205F6F9B10F7}" type="pres">
      <dgm:prSet presAssocID="{18D5547C-F86A-4DF2-BA4A-05ECD5B5289E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7DB0E18A-2EE8-4D57-8B58-F680788FAC3D}" type="pres">
      <dgm:prSet presAssocID="{71D370D4-9F22-4A5B-A8E6-72ABA03247AD}" presName="node" presStyleLbl="node1" presStyleIdx="0" presStyleCnt="4" custRadScaleRad="104918" custRadScaleInc="2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5DCAB-1B94-4C3A-AD3A-C6EB3F15BACE}" type="pres">
      <dgm:prSet presAssocID="{96C6CE3B-71F1-45D5-907D-391CD977E64A}" presName="parTrans" presStyleLbl="bgSibTrans2D1" presStyleIdx="1" presStyleCnt="4"/>
      <dgm:spPr/>
      <dgm:t>
        <a:bodyPr/>
        <a:lstStyle/>
        <a:p>
          <a:endParaRPr lang="en-CA"/>
        </a:p>
      </dgm:t>
    </dgm:pt>
    <dgm:pt modelId="{2CABF89A-D8DF-4298-A283-F244241A2B4B}" type="pres">
      <dgm:prSet presAssocID="{F6A307FA-CEE8-46EB-807A-C1D66945BF1E}" presName="node" presStyleLbl="node1" presStyleIdx="1" presStyleCnt="4" custRadScaleRad="95812" custRadScaleInc="-2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3155-3527-4DCE-B802-E2B2BB77B019}" type="pres">
      <dgm:prSet presAssocID="{92A7D2EF-64BF-4036-8D21-43CE2A6D7009}" presName="parTrans" presStyleLbl="bgSibTrans2D1" presStyleIdx="2" presStyleCnt="4" custLinFactNeighborX="8095" custLinFactNeighborY="9413"/>
      <dgm:spPr/>
      <dgm:t>
        <a:bodyPr/>
        <a:lstStyle/>
        <a:p>
          <a:endParaRPr lang="en-US"/>
        </a:p>
      </dgm:t>
    </dgm:pt>
    <dgm:pt modelId="{C517359D-19CF-4E93-9AE0-38EB4D44597B}" type="pres">
      <dgm:prSet presAssocID="{04D01FCD-B587-4C6B-A42B-EED5491B2554}" presName="node" presStyleLbl="node1" presStyleIdx="2" presStyleCnt="4" custScaleX="125427" custScaleY="98651" custRadScaleRad="94114" custRadScaleInc="-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B9CE5-F6F5-4311-9330-3AF3B30AF77B}" type="pres">
      <dgm:prSet presAssocID="{E4A68200-E395-48BD-B85A-661AD0DA512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91F9A75E-A01C-4D0E-8FC2-1748609601ED}" type="pres">
      <dgm:prSet presAssocID="{37AC4CBF-6550-4D26-8F10-2CAFD58D2CF8}" presName="node" presStyleLbl="node1" presStyleIdx="3" presStyleCnt="4" custRadScaleRad="104918" custRadScaleInc="-2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7EDB6F-FACE-4A4A-887A-DCF65BDDCCFF}" type="presOf" srcId="{4CA9404A-7966-463D-9BFC-7555E2DC41B6}" destId="{BFE45625-21EB-4BF8-A8AC-BD37D4F34791}" srcOrd="0" destOrd="0" presId="urn:microsoft.com/office/officeart/2005/8/layout/radial4"/>
    <dgm:cxn modelId="{D11BBA6F-115C-49F4-928E-296C2F78C226}" srcId="{C6F1F78D-8C39-4805-BCCC-132A44DF57FB}" destId="{4CA9404A-7966-463D-9BFC-7555E2DC41B6}" srcOrd="0" destOrd="0" parTransId="{0B4CC9AB-F91B-42A2-A05B-FE4EA15CA0F1}" sibTransId="{C521D0FE-76C1-444C-B5F7-E06702B9787D}"/>
    <dgm:cxn modelId="{EFA0B700-39CD-4E76-B8D2-EAA458F48F14}" type="presOf" srcId="{37AC4CBF-6550-4D26-8F10-2CAFD58D2CF8}" destId="{91F9A75E-A01C-4D0E-8FC2-1748609601ED}" srcOrd="0" destOrd="0" presId="urn:microsoft.com/office/officeart/2005/8/layout/radial4"/>
    <dgm:cxn modelId="{52A438D7-4289-47A2-9987-6D0AD83D1A15}" type="presOf" srcId="{C6F1F78D-8C39-4805-BCCC-132A44DF57FB}" destId="{FF931991-26C3-46B2-86F4-2BAFF2DDE90F}" srcOrd="0" destOrd="0" presId="urn:microsoft.com/office/officeart/2005/8/layout/radial4"/>
    <dgm:cxn modelId="{4F6FEEB6-2FA4-4931-A86B-1A90BAD6180E}" srcId="{4CA9404A-7966-463D-9BFC-7555E2DC41B6}" destId="{04D01FCD-B587-4C6B-A42B-EED5491B2554}" srcOrd="2" destOrd="0" parTransId="{92A7D2EF-64BF-4036-8D21-43CE2A6D7009}" sibTransId="{FE20BACD-192C-4D74-81CB-5368380E1477}"/>
    <dgm:cxn modelId="{C07928BC-76B6-4CB2-97BA-C3C079C2DE4B}" srcId="{4CA9404A-7966-463D-9BFC-7555E2DC41B6}" destId="{37AC4CBF-6550-4D26-8F10-2CAFD58D2CF8}" srcOrd="3" destOrd="0" parTransId="{E4A68200-E395-48BD-B85A-661AD0DA512B}" sibTransId="{DE71BF7D-0BE7-4257-B8C5-4F4173A25351}"/>
    <dgm:cxn modelId="{38F73B79-C0D3-45EF-8CB1-F1D5A6AD7896}" type="presOf" srcId="{71D370D4-9F22-4A5B-A8E6-72ABA03247AD}" destId="{7DB0E18A-2EE8-4D57-8B58-F680788FAC3D}" srcOrd="0" destOrd="0" presId="urn:microsoft.com/office/officeart/2005/8/layout/radial4"/>
    <dgm:cxn modelId="{B35770DC-EB4F-4007-9DF5-DD7ACB432FB4}" type="presOf" srcId="{E4A68200-E395-48BD-B85A-661AD0DA512B}" destId="{0C9B9CE5-F6F5-4311-9330-3AF3B30AF77B}" srcOrd="0" destOrd="0" presId="urn:microsoft.com/office/officeart/2005/8/layout/radial4"/>
    <dgm:cxn modelId="{7931932F-6149-4B52-BD0F-359ABE1C2171}" type="presOf" srcId="{92A7D2EF-64BF-4036-8D21-43CE2A6D7009}" destId="{F2763155-3527-4DCE-B802-E2B2BB77B019}" srcOrd="0" destOrd="0" presId="urn:microsoft.com/office/officeart/2005/8/layout/radial4"/>
    <dgm:cxn modelId="{9C226095-E9AD-43B0-96E2-AA653CDEDFB3}" type="presOf" srcId="{18D5547C-F86A-4DF2-BA4A-05ECD5B5289E}" destId="{928C9AA8-5C4C-46D7-9710-205F6F9B10F7}" srcOrd="0" destOrd="0" presId="urn:microsoft.com/office/officeart/2005/8/layout/radial4"/>
    <dgm:cxn modelId="{76EB445E-800B-4BDC-902E-DA074F43A2F7}" srcId="{4CA9404A-7966-463D-9BFC-7555E2DC41B6}" destId="{F6A307FA-CEE8-46EB-807A-C1D66945BF1E}" srcOrd="1" destOrd="0" parTransId="{96C6CE3B-71F1-45D5-907D-391CD977E64A}" sibTransId="{50AAA5AE-1738-402A-AEB3-2CCC87869CDB}"/>
    <dgm:cxn modelId="{548CA18F-669C-402F-81A6-5F6AEF0E019C}" type="presOf" srcId="{04D01FCD-B587-4C6B-A42B-EED5491B2554}" destId="{C517359D-19CF-4E93-9AE0-38EB4D44597B}" srcOrd="0" destOrd="0" presId="urn:microsoft.com/office/officeart/2005/8/layout/radial4"/>
    <dgm:cxn modelId="{B200FC85-E078-43C4-951E-458D0FB87EEA}" srcId="{4CA9404A-7966-463D-9BFC-7555E2DC41B6}" destId="{71D370D4-9F22-4A5B-A8E6-72ABA03247AD}" srcOrd="0" destOrd="0" parTransId="{18D5547C-F86A-4DF2-BA4A-05ECD5B5289E}" sibTransId="{0FEE3373-D788-4453-BC11-05AC5477DF4D}"/>
    <dgm:cxn modelId="{9110D485-6232-4CEF-B81F-B645F5385046}" type="presOf" srcId="{96C6CE3B-71F1-45D5-907D-391CD977E64A}" destId="{AED5DCAB-1B94-4C3A-AD3A-C6EB3F15BACE}" srcOrd="0" destOrd="0" presId="urn:microsoft.com/office/officeart/2005/8/layout/radial4"/>
    <dgm:cxn modelId="{EE315EA4-4D0D-4EC0-A5F8-66DA176AA6CC}" type="presOf" srcId="{F6A307FA-CEE8-46EB-807A-C1D66945BF1E}" destId="{2CABF89A-D8DF-4298-A283-F244241A2B4B}" srcOrd="0" destOrd="0" presId="urn:microsoft.com/office/officeart/2005/8/layout/radial4"/>
    <dgm:cxn modelId="{43552ADE-57F0-4E51-B5E6-3097C80ABA7C}" type="presParOf" srcId="{FF931991-26C3-46B2-86F4-2BAFF2DDE90F}" destId="{BFE45625-21EB-4BF8-A8AC-BD37D4F34791}" srcOrd="0" destOrd="0" presId="urn:microsoft.com/office/officeart/2005/8/layout/radial4"/>
    <dgm:cxn modelId="{8C1D9ADA-5236-4DA5-983E-2BE3E85DD774}" type="presParOf" srcId="{FF931991-26C3-46B2-86F4-2BAFF2DDE90F}" destId="{928C9AA8-5C4C-46D7-9710-205F6F9B10F7}" srcOrd="1" destOrd="0" presId="urn:microsoft.com/office/officeart/2005/8/layout/radial4"/>
    <dgm:cxn modelId="{6A4D74BA-F9F9-473E-A921-F1D3CA171742}" type="presParOf" srcId="{FF931991-26C3-46B2-86F4-2BAFF2DDE90F}" destId="{7DB0E18A-2EE8-4D57-8B58-F680788FAC3D}" srcOrd="2" destOrd="0" presId="urn:microsoft.com/office/officeart/2005/8/layout/radial4"/>
    <dgm:cxn modelId="{35D38E7D-A8C3-47F4-BF48-28D15F5A5AE2}" type="presParOf" srcId="{FF931991-26C3-46B2-86F4-2BAFF2DDE90F}" destId="{AED5DCAB-1B94-4C3A-AD3A-C6EB3F15BACE}" srcOrd="3" destOrd="0" presId="urn:microsoft.com/office/officeart/2005/8/layout/radial4"/>
    <dgm:cxn modelId="{F3E46745-07FC-4609-80C9-33E2C0574C7A}" type="presParOf" srcId="{FF931991-26C3-46B2-86F4-2BAFF2DDE90F}" destId="{2CABF89A-D8DF-4298-A283-F244241A2B4B}" srcOrd="4" destOrd="0" presId="urn:microsoft.com/office/officeart/2005/8/layout/radial4"/>
    <dgm:cxn modelId="{80FDBD40-C1D6-453B-A5F9-193FB3E2A6B3}" type="presParOf" srcId="{FF931991-26C3-46B2-86F4-2BAFF2DDE90F}" destId="{F2763155-3527-4DCE-B802-E2B2BB77B019}" srcOrd="5" destOrd="0" presId="urn:microsoft.com/office/officeart/2005/8/layout/radial4"/>
    <dgm:cxn modelId="{60F9A3C9-2CAB-4C95-812B-FC19069FE966}" type="presParOf" srcId="{FF931991-26C3-46B2-86F4-2BAFF2DDE90F}" destId="{C517359D-19CF-4E93-9AE0-38EB4D44597B}" srcOrd="6" destOrd="0" presId="urn:microsoft.com/office/officeart/2005/8/layout/radial4"/>
    <dgm:cxn modelId="{6A6ACB19-B500-432E-9DAE-E2EFF4D53BAC}" type="presParOf" srcId="{FF931991-26C3-46B2-86F4-2BAFF2DDE90F}" destId="{0C9B9CE5-F6F5-4311-9330-3AF3B30AF77B}" srcOrd="7" destOrd="0" presId="urn:microsoft.com/office/officeart/2005/8/layout/radial4"/>
    <dgm:cxn modelId="{062F9B50-EE0A-44E0-91B6-24143257A416}" type="presParOf" srcId="{FF931991-26C3-46B2-86F4-2BAFF2DDE90F}" destId="{91F9A75E-A01C-4D0E-8FC2-1748609601E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221886-5814-4B22-ADF7-CC09ABA266E4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61918-2E46-4BFF-8FBE-6085B22897D7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600" dirty="0" smtClean="0">
              <a:latin typeface="Arial" pitchFamily="34" charset="0"/>
              <a:cs typeface="Arial" pitchFamily="34" charset="0"/>
            </a:rPr>
            <a:t>Consultant</a:t>
          </a:r>
          <a:endParaRPr lang="en-US" sz="2600" dirty="0">
            <a:latin typeface="Arial" pitchFamily="34" charset="0"/>
            <a:cs typeface="Arial" pitchFamily="34" charset="0"/>
          </a:endParaRPr>
        </a:p>
      </dgm:t>
    </dgm:pt>
    <dgm:pt modelId="{B1470CE7-8B9E-4E89-A450-936F3A39B596}" type="parTrans" cxnId="{30B1A702-2693-4394-BE27-5A989D04AAE0}">
      <dgm:prSet/>
      <dgm:spPr/>
      <dgm:t>
        <a:bodyPr/>
        <a:lstStyle/>
        <a:p>
          <a:endParaRPr lang="en-US"/>
        </a:p>
      </dgm:t>
    </dgm:pt>
    <dgm:pt modelId="{3A16A10B-EB41-444D-BC45-31F914961905}" type="sibTrans" cxnId="{30B1A702-2693-4394-BE27-5A989D04AAE0}">
      <dgm:prSet/>
      <dgm:spPr/>
      <dgm:t>
        <a:bodyPr/>
        <a:lstStyle/>
        <a:p>
          <a:endParaRPr lang="en-US"/>
        </a:p>
      </dgm:t>
    </dgm:pt>
    <dgm:pt modelId="{62DC7777-89EA-47BC-ABDC-4B6F8C3F1B32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dirty="0" smtClean="0">
              <a:latin typeface="Arial" pitchFamily="34" charset="0"/>
              <a:cs typeface="Arial" pitchFamily="34" charset="0"/>
            </a:rPr>
            <a:t>Administrator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EABF940-43BA-49B6-B895-C72819BE5E9D}" type="parTrans" cxnId="{90A1FEA7-7148-46B0-A053-D23BFD7EDCC5}">
      <dgm:prSet/>
      <dgm:spPr/>
      <dgm:t>
        <a:bodyPr/>
        <a:lstStyle/>
        <a:p>
          <a:endParaRPr lang="en-US"/>
        </a:p>
      </dgm:t>
    </dgm:pt>
    <dgm:pt modelId="{B00BBAB8-4C6D-4BA5-98DB-BF7E57FEF882}" type="sibTrans" cxnId="{90A1FEA7-7148-46B0-A053-D23BFD7EDCC5}">
      <dgm:prSet/>
      <dgm:spPr/>
      <dgm:t>
        <a:bodyPr/>
        <a:lstStyle/>
        <a:p>
          <a:endParaRPr lang="en-US"/>
        </a:p>
      </dgm:t>
    </dgm:pt>
    <dgm:pt modelId="{22BB362E-25E1-414C-A510-1C95CE53F5DD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100" dirty="0" smtClean="0">
              <a:latin typeface="Arial" pitchFamily="34" charset="0"/>
              <a:cs typeface="Arial" pitchFamily="34" charset="0"/>
            </a:rPr>
            <a:t>Negotiation with Insurer</a:t>
          </a:r>
          <a:endParaRPr lang="en-US" sz="2100" dirty="0">
            <a:latin typeface="Arial" pitchFamily="34" charset="0"/>
            <a:cs typeface="Arial" pitchFamily="34" charset="0"/>
          </a:endParaRPr>
        </a:p>
      </dgm:t>
    </dgm:pt>
    <dgm:pt modelId="{3E0E1740-E289-4617-9210-0249B46B825C}" type="parTrans" cxnId="{3CC549E4-05AE-4AFF-9A15-A87A72EB3911}">
      <dgm:prSet/>
      <dgm:spPr/>
      <dgm:t>
        <a:bodyPr/>
        <a:lstStyle/>
        <a:p>
          <a:endParaRPr lang="en-US"/>
        </a:p>
      </dgm:t>
    </dgm:pt>
    <dgm:pt modelId="{CBBBD181-2FA8-4314-A91D-746C0DC8D1AE}" type="sibTrans" cxnId="{3CC549E4-05AE-4AFF-9A15-A87A72EB3911}">
      <dgm:prSet/>
      <dgm:spPr/>
      <dgm:t>
        <a:bodyPr/>
        <a:lstStyle/>
        <a:p>
          <a:endParaRPr lang="en-US"/>
        </a:p>
      </dgm:t>
    </dgm:pt>
    <dgm:pt modelId="{B6BB2F2B-F23D-4798-AD43-F3CE2F86AE1A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dirty="0" smtClean="0">
              <a:latin typeface="Arial" pitchFamily="34" charset="0"/>
              <a:cs typeface="Arial" pitchFamily="34" charset="0"/>
            </a:rPr>
            <a:t>Opt Out/Enrolments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1BE287E-A892-4F91-8594-71E0F75C425B}" type="parTrans" cxnId="{5984F30E-5F56-4E53-BB43-D01989311139}">
      <dgm:prSet/>
      <dgm:spPr/>
      <dgm:t>
        <a:bodyPr/>
        <a:lstStyle/>
        <a:p>
          <a:endParaRPr lang="en-US"/>
        </a:p>
      </dgm:t>
    </dgm:pt>
    <dgm:pt modelId="{C3E583EE-9AB9-4AF4-A71A-FCD818B4E6BD}" type="sibTrans" cxnId="{5984F30E-5F56-4E53-BB43-D01989311139}">
      <dgm:prSet/>
      <dgm:spPr/>
      <dgm:t>
        <a:bodyPr/>
        <a:lstStyle/>
        <a:p>
          <a:endParaRPr lang="en-US"/>
        </a:p>
      </dgm:t>
    </dgm:pt>
    <dgm:pt modelId="{B0A11C3B-7A11-4A15-AECE-46AF6D4F42DA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100" dirty="0" smtClean="0">
              <a:latin typeface="Arial" pitchFamily="34" charset="0"/>
              <a:cs typeface="Arial" pitchFamily="34" charset="0"/>
            </a:rPr>
            <a:t>Plan Set-Up</a:t>
          </a:r>
          <a:endParaRPr lang="en-US" sz="2100" dirty="0">
            <a:latin typeface="Arial" pitchFamily="34" charset="0"/>
            <a:cs typeface="Arial" pitchFamily="34" charset="0"/>
          </a:endParaRPr>
        </a:p>
      </dgm:t>
    </dgm:pt>
    <dgm:pt modelId="{04E3FC86-F615-4B3E-88C0-033ECB416995}" type="parTrans" cxnId="{4BADAD03-7843-4FAA-B360-F3D359564BB8}">
      <dgm:prSet/>
      <dgm:spPr/>
      <dgm:t>
        <a:bodyPr/>
        <a:lstStyle/>
        <a:p>
          <a:endParaRPr lang="en-CA"/>
        </a:p>
      </dgm:t>
    </dgm:pt>
    <dgm:pt modelId="{63F7F4B3-0C5A-4312-9989-0E60F3952F32}" type="sibTrans" cxnId="{4BADAD03-7843-4FAA-B360-F3D359564BB8}">
      <dgm:prSet/>
      <dgm:spPr/>
      <dgm:t>
        <a:bodyPr/>
        <a:lstStyle/>
        <a:p>
          <a:endParaRPr lang="en-CA"/>
        </a:p>
      </dgm:t>
    </dgm:pt>
    <dgm:pt modelId="{3D7258E8-3310-4975-B93C-3F2CD8F6D196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100" dirty="0" smtClean="0">
              <a:latin typeface="Arial" pitchFamily="34" charset="0"/>
              <a:cs typeface="Arial" pitchFamily="34" charset="0"/>
            </a:rPr>
            <a:t>Strategy</a:t>
          </a:r>
          <a:endParaRPr lang="en-US" sz="2100" dirty="0">
            <a:latin typeface="Arial" pitchFamily="34" charset="0"/>
            <a:cs typeface="Arial" pitchFamily="34" charset="0"/>
          </a:endParaRPr>
        </a:p>
      </dgm:t>
    </dgm:pt>
    <dgm:pt modelId="{6E5A3660-9DBA-4534-B0E5-708EE185F12F}" type="parTrans" cxnId="{F1FD9760-A9B9-4B75-AFE8-FA6081334C50}">
      <dgm:prSet/>
      <dgm:spPr/>
      <dgm:t>
        <a:bodyPr/>
        <a:lstStyle/>
        <a:p>
          <a:endParaRPr lang="en-CA"/>
        </a:p>
      </dgm:t>
    </dgm:pt>
    <dgm:pt modelId="{50DD27CE-EA7F-4ECC-9C6D-4A8B96681359}" type="sibTrans" cxnId="{F1FD9760-A9B9-4B75-AFE8-FA6081334C50}">
      <dgm:prSet/>
      <dgm:spPr/>
      <dgm:t>
        <a:bodyPr/>
        <a:lstStyle/>
        <a:p>
          <a:endParaRPr lang="en-CA"/>
        </a:p>
      </dgm:t>
    </dgm:pt>
    <dgm:pt modelId="{A7F15D28-C22D-4A96-A164-DCBE7A1DA06E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100" dirty="0" smtClean="0">
              <a:latin typeface="Arial" pitchFamily="34" charset="0"/>
              <a:cs typeface="Arial" pitchFamily="34" charset="0"/>
            </a:rPr>
            <a:t>Reporting &amp; Surveys</a:t>
          </a:r>
          <a:endParaRPr lang="en-US" sz="2100" dirty="0">
            <a:latin typeface="Arial" pitchFamily="34" charset="0"/>
            <a:cs typeface="Arial" pitchFamily="34" charset="0"/>
          </a:endParaRPr>
        </a:p>
      </dgm:t>
    </dgm:pt>
    <dgm:pt modelId="{2BE097DE-50C2-467D-8E13-1BA117AA7E2B}" type="parTrans" cxnId="{5504D492-490F-4EAD-8B53-A4AD1E232252}">
      <dgm:prSet/>
      <dgm:spPr/>
      <dgm:t>
        <a:bodyPr/>
        <a:lstStyle/>
        <a:p>
          <a:endParaRPr lang="en-CA"/>
        </a:p>
      </dgm:t>
    </dgm:pt>
    <dgm:pt modelId="{BC9D0322-CF38-496A-AC75-B7D48182BDC0}" type="sibTrans" cxnId="{5504D492-490F-4EAD-8B53-A4AD1E232252}">
      <dgm:prSet/>
      <dgm:spPr/>
      <dgm:t>
        <a:bodyPr/>
        <a:lstStyle/>
        <a:p>
          <a:endParaRPr lang="en-CA"/>
        </a:p>
      </dgm:t>
    </dgm:pt>
    <dgm:pt modelId="{7F1E7FA8-EC81-4230-8CBD-46037BAB20BE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dirty="0" smtClean="0">
              <a:latin typeface="Arial" pitchFamily="34" charset="0"/>
              <a:cs typeface="Arial" pitchFamily="34" charset="0"/>
            </a:rPr>
            <a:t>Data Transfer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075527D-ED0F-4F4D-9C6F-386F2C485C6F}" type="parTrans" cxnId="{6503B7C3-632A-45C2-A7F5-C34D56B3F4CA}">
      <dgm:prSet/>
      <dgm:spPr/>
      <dgm:t>
        <a:bodyPr/>
        <a:lstStyle/>
        <a:p>
          <a:endParaRPr lang="en-CA"/>
        </a:p>
      </dgm:t>
    </dgm:pt>
    <dgm:pt modelId="{2F99B14B-D31F-4311-B3CF-519D3B5D824D}" type="sibTrans" cxnId="{6503B7C3-632A-45C2-A7F5-C34D56B3F4CA}">
      <dgm:prSet/>
      <dgm:spPr/>
      <dgm:t>
        <a:bodyPr/>
        <a:lstStyle/>
        <a:p>
          <a:endParaRPr lang="en-CA"/>
        </a:p>
      </dgm:t>
    </dgm:pt>
    <dgm:pt modelId="{110B1E34-7B1D-45A2-A40D-F5F797C13B2C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dirty="0" smtClean="0">
              <a:latin typeface="Arial" pitchFamily="34" charset="0"/>
              <a:cs typeface="Arial" pitchFamily="34" charset="0"/>
            </a:rPr>
            <a:t>Communications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02DC7F0-9041-4194-A9E9-520F322B5B6C}" type="parTrans" cxnId="{23502FD5-4475-4121-A573-B71554C7EB24}">
      <dgm:prSet/>
      <dgm:spPr/>
      <dgm:t>
        <a:bodyPr/>
        <a:lstStyle/>
        <a:p>
          <a:endParaRPr lang="en-CA"/>
        </a:p>
      </dgm:t>
    </dgm:pt>
    <dgm:pt modelId="{E2071577-34F9-4C7F-B37D-DB3BE93AB3FD}" type="sibTrans" cxnId="{23502FD5-4475-4121-A573-B71554C7EB24}">
      <dgm:prSet/>
      <dgm:spPr/>
      <dgm:t>
        <a:bodyPr/>
        <a:lstStyle/>
        <a:p>
          <a:endParaRPr lang="en-CA"/>
        </a:p>
      </dgm:t>
    </dgm:pt>
    <dgm:pt modelId="{B67CB9F2-E595-45F1-B1B2-7DBDB2A9E71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dirty="0" smtClean="0">
              <a:latin typeface="Arial" pitchFamily="34" charset="0"/>
              <a:cs typeface="Arial" pitchFamily="34" charset="0"/>
            </a:rPr>
            <a:t>Community Builder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99241E7-C27E-4707-A9BA-ED30A7F229B6}" type="parTrans" cxnId="{73B63098-92F3-4942-B0C7-579A5D7E847B}">
      <dgm:prSet/>
      <dgm:spPr/>
      <dgm:t>
        <a:bodyPr/>
        <a:lstStyle/>
        <a:p>
          <a:endParaRPr lang="en-CA"/>
        </a:p>
      </dgm:t>
    </dgm:pt>
    <dgm:pt modelId="{704A78C7-60BA-4514-AA11-AB69A5FAC82B}" type="sibTrans" cxnId="{73B63098-92F3-4942-B0C7-579A5D7E847B}">
      <dgm:prSet/>
      <dgm:spPr/>
      <dgm:t>
        <a:bodyPr/>
        <a:lstStyle/>
        <a:p>
          <a:endParaRPr lang="en-CA"/>
        </a:p>
      </dgm:t>
    </dgm:pt>
    <dgm:pt modelId="{0DE2382D-A278-4241-A1C6-9C62199CBB08}" type="pres">
      <dgm:prSet presAssocID="{F8221886-5814-4B22-ADF7-CC09ABA266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B2E1AA5-6017-4A33-8239-8ABC2B9297C4}" type="pres">
      <dgm:prSet presAssocID="{7A861918-2E46-4BFF-8FBE-6085B22897D7}" presName="node" presStyleLbl="node1" presStyleIdx="0" presStyleCnt="2" custScaleX="106756" custScaleY="10229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C11CB4-039D-4329-9651-E599746FA8A3}" type="pres">
      <dgm:prSet presAssocID="{7A861918-2E46-4BFF-8FBE-6085B22897D7}" presName="spNode" presStyleCnt="0"/>
      <dgm:spPr/>
    </dgm:pt>
    <dgm:pt modelId="{21AB0884-E2E1-4302-A7E5-8946B186C9D4}" type="pres">
      <dgm:prSet presAssocID="{3A16A10B-EB41-444D-BC45-31F914961905}" presName="sibTrans" presStyleLbl="sibTrans1D1" presStyleIdx="0" presStyleCnt="2"/>
      <dgm:spPr/>
      <dgm:t>
        <a:bodyPr/>
        <a:lstStyle/>
        <a:p>
          <a:endParaRPr lang="en-CA"/>
        </a:p>
      </dgm:t>
    </dgm:pt>
    <dgm:pt modelId="{492FBEFC-4C2E-4EA3-909C-D73D218C1120}" type="pres">
      <dgm:prSet presAssocID="{62DC7777-89EA-47BC-ABDC-4B6F8C3F1B32}" presName="node" presStyleLbl="node1" presStyleIdx="1" presStyleCnt="2" custScaleX="101847" custScaleY="10498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1063B1-FBBC-4DAA-BB08-DA0536F8656F}" type="pres">
      <dgm:prSet presAssocID="{62DC7777-89EA-47BC-ABDC-4B6F8C3F1B32}" presName="spNode" presStyleCnt="0"/>
      <dgm:spPr/>
    </dgm:pt>
    <dgm:pt modelId="{CE9BCE6E-7FEF-497F-BE6C-06233B3833B1}" type="pres">
      <dgm:prSet presAssocID="{B00BBAB8-4C6D-4BA5-98DB-BF7E57FEF882}" presName="sibTrans" presStyleLbl="sibTrans1D1" presStyleIdx="1" presStyleCnt="2"/>
      <dgm:spPr/>
      <dgm:t>
        <a:bodyPr/>
        <a:lstStyle/>
        <a:p>
          <a:endParaRPr lang="en-CA"/>
        </a:p>
      </dgm:t>
    </dgm:pt>
  </dgm:ptLst>
  <dgm:cxnLst>
    <dgm:cxn modelId="{2BCC0AB0-83C7-4D40-966E-20DA51E8F39C}" type="presOf" srcId="{22BB362E-25E1-414C-A510-1C95CE53F5DD}" destId="{BB2E1AA5-6017-4A33-8239-8ABC2B9297C4}" srcOrd="0" destOrd="1" presId="urn:microsoft.com/office/officeart/2005/8/layout/cycle6"/>
    <dgm:cxn modelId="{6503B7C3-632A-45C2-A7F5-C34D56B3F4CA}" srcId="{62DC7777-89EA-47BC-ABDC-4B6F8C3F1B32}" destId="{7F1E7FA8-EC81-4230-8CBD-46037BAB20BE}" srcOrd="2" destOrd="0" parTransId="{4075527D-ED0F-4F4D-9C6F-386F2C485C6F}" sibTransId="{2F99B14B-D31F-4311-B3CF-519D3B5D824D}"/>
    <dgm:cxn modelId="{73B63098-92F3-4942-B0C7-579A5D7E847B}" srcId="{62DC7777-89EA-47BC-ABDC-4B6F8C3F1B32}" destId="{B67CB9F2-E595-45F1-B1B2-7DBDB2A9E718}" srcOrd="3" destOrd="0" parTransId="{399241E7-C27E-4707-A9BA-ED30A7F229B6}" sibTransId="{704A78C7-60BA-4514-AA11-AB69A5FAC82B}"/>
    <dgm:cxn modelId="{5504D492-490F-4EAD-8B53-A4AD1E232252}" srcId="{7A861918-2E46-4BFF-8FBE-6085B22897D7}" destId="{A7F15D28-C22D-4A96-A164-DCBE7A1DA06E}" srcOrd="3" destOrd="0" parTransId="{2BE097DE-50C2-467D-8E13-1BA117AA7E2B}" sibTransId="{BC9D0322-CF38-496A-AC75-B7D48182BDC0}"/>
    <dgm:cxn modelId="{30B1A702-2693-4394-BE27-5A989D04AAE0}" srcId="{F8221886-5814-4B22-ADF7-CC09ABA266E4}" destId="{7A861918-2E46-4BFF-8FBE-6085B22897D7}" srcOrd="0" destOrd="0" parTransId="{B1470CE7-8B9E-4E89-A450-936F3A39B596}" sibTransId="{3A16A10B-EB41-444D-BC45-31F914961905}"/>
    <dgm:cxn modelId="{3CC549E4-05AE-4AFF-9A15-A87A72EB3911}" srcId="{7A861918-2E46-4BFF-8FBE-6085B22897D7}" destId="{22BB362E-25E1-414C-A510-1C95CE53F5DD}" srcOrd="0" destOrd="0" parTransId="{3E0E1740-E289-4617-9210-0249B46B825C}" sibTransId="{CBBBD181-2FA8-4314-A91D-746C0DC8D1AE}"/>
    <dgm:cxn modelId="{5984F30E-5F56-4E53-BB43-D01989311139}" srcId="{62DC7777-89EA-47BC-ABDC-4B6F8C3F1B32}" destId="{B6BB2F2B-F23D-4798-AD43-F3CE2F86AE1A}" srcOrd="0" destOrd="0" parTransId="{C1BE287E-A892-4F91-8594-71E0F75C425B}" sibTransId="{C3E583EE-9AB9-4AF4-A71A-FCD818B4E6BD}"/>
    <dgm:cxn modelId="{F1FD9760-A9B9-4B75-AFE8-FA6081334C50}" srcId="{7A861918-2E46-4BFF-8FBE-6085B22897D7}" destId="{3D7258E8-3310-4975-B93C-3F2CD8F6D196}" srcOrd="2" destOrd="0" parTransId="{6E5A3660-9DBA-4534-B0E5-708EE185F12F}" sibTransId="{50DD27CE-EA7F-4ECC-9C6D-4A8B96681359}"/>
    <dgm:cxn modelId="{1F66EDE8-4ADB-41DE-8190-ABB0A804986E}" type="presOf" srcId="{B00BBAB8-4C6D-4BA5-98DB-BF7E57FEF882}" destId="{CE9BCE6E-7FEF-497F-BE6C-06233B3833B1}" srcOrd="0" destOrd="0" presId="urn:microsoft.com/office/officeart/2005/8/layout/cycle6"/>
    <dgm:cxn modelId="{6A766C23-D520-468C-B36F-CA88809E876B}" type="presOf" srcId="{110B1E34-7B1D-45A2-A40D-F5F797C13B2C}" destId="{492FBEFC-4C2E-4EA3-909C-D73D218C1120}" srcOrd="0" destOrd="2" presId="urn:microsoft.com/office/officeart/2005/8/layout/cycle6"/>
    <dgm:cxn modelId="{5A3E9359-9168-480F-9A7A-F898EC9772EB}" type="presOf" srcId="{7A861918-2E46-4BFF-8FBE-6085B22897D7}" destId="{BB2E1AA5-6017-4A33-8239-8ABC2B9297C4}" srcOrd="0" destOrd="0" presId="urn:microsoft.com/office/officeart/2005/8/layout/cycle6"/>
    <dgm:cxn modelId="{730B9B75-5C34-44B9-90AA-FECF35B03ACE}" type="presOf" srcId="{A7F15D28-C22D-4A96-A164-DCBE7A1DA06E}" destId="{BB2E1AA5-6017-4A33-8239-8ABC2B9297C4}" srcOrd="0" destOrd="4" presId="urn:microsoft.com/office/officeart/2005/8/layout/cycle6"/>
    <dgm:cxn modelId="{ED76F819-4440-4400-8C82-2C661890A214}" type="presOf" srcId="{62DC7777-89EA-47BC-ABDC-4B6F8C3F1B32}" destId="{492FBEFC-4C2E-4EA3-909C-D73D218C1120}" srcOrd="0" destOrd="0" presId="urn:microsoft.com/office/officeart/2005/8/layout/cycle6"/>
    <dgm:cxn modelId="{23502FD5-4475-4121-A573-B71554C7EB24}" srcId="{62DC7777-89EA-47BC-ABDC-4B6F8C3F1B32}" destId="{110B1E34-7B1D-45A2-A40D-F5F797C13B2C}" srcOrd="1" destOrd="0" parTransId="{B02DC7F0-9041-4194-A9E9-520F322B5B6C}" sibTransId="{E2071577-34F9-4C7F-B37D-DB3BE93AB3FD}"/>
    <dgm:cxn modelId="{4BADAD03-7843-4FAA-B360-F3D359564BB8}" srcId="{7A861918-2E46-4BFF-8FBE-6085B22897D7}" destId="{B0A11C3B-7A11-4A15-AECE-46AF6D4F42DA}" srcOrd="1" destOrd="0" parTransId="{04E3FC86-F615-4B3E-88C0-033ECB416995}" sibTransId="{63F7F4B3-0C5A-4312-9989-0E60F3952F32}"/>
    <dgm:cxn modelId="{8CB90FA4-E957-4938-9741-288B59AFA56E}" type="presOf" srcId="{3A16A10B-EB41-444D-BC45-31F914961905}" destId="{21AB0884-E2E1-4302-A7E5-8946B186C9D4}" srcOrd="0" destOrd="0" presId="urn:microsoft.com/office/officeart/2005/8/layout/cycle6"/>
    <dgm:cxn modelId="{5D75B292-FEB0-46D0-A687-5F1531B62365}" type="presOf" srcId="{F8221886-5814-4B22-ADF7-CC09ABA266E4}" destId="{0DE2382D-A278-4241-A1C6-9C62199CBB08}" srcOrd="0" destOrd="0" presId="urn:microsoft.com/office/officeart/2005/8/layout/cycle6"/>
    <dgm:cxn modelId="{9F8CB00A-DDD6-4AA6-90D1-5D078195E425}" type="presOf" srcId="{B67CB9F2-E595-45F1-B1B2-7DBDB2A9E718}" destId="{492FBEFC-4C2E-4EA3-909C-D73D218C1120}" srcOrd="0" destOrd="4" presId="urn:microsoft.com/office/officeart/2005/8/layout/cycle6"/>
    <dgm:cxn modelId="{A40B305C-A24C-4569-BB4B-A9705A38C491}" type="presOf" srcId="{B0A11C3B-7A11-4A15-AECE-46AF6D4F42DA}" destId="{BB2E1AA5-6017-4A33-8239-8ABC2B9297C4}" srcOrd="0" destOrd="2" presId="urn:microsoft.com/office/officeart/2005/8/layout/cycle6"/>
    <dgm:cxn modelId="{6C82CE36-04D3-4E72-8875-B2CE3D641C23}" type="presOf" srcId="{B6BB2F2B-F23D-4798-AD43-F3CE2F86AE1A}" destId="{492FBEFC-4C2E-4EA3-909C-D73D218C1120}" srcOrd="0" destOrd="1" presId="urn:microsoft.com/office/officeart/2005/8/layout/cycle6"/>
    <dgm:cxn modelId="{90A1FEA7-7148-46B0-A053-D23BFD7EDCC5}" srcId="{F8221886-5814-4B22-ADF7-CC09ABA266E4}" destId="{62DC7777-89EA-47BC-ABDC-4B6F8C3F1B32}" srcOrd="1" destOrd="0" parTransId="{7EABF940-43BA-49B6-B895-C72819BE5E9D}" sibTransId="{B00BBAB8-4C6D-4BA5-98DB-BF7E57FEF882}"/>
    <dgm:cxn modelId="{FD85A994-15FA-4019-8DC3-42C93BEEA534}" type="presOf" srcId="{3D7258E8-3310-4975-B93C-3F2CD8F6D196}" destId="{BB2E1AA5-6017-4A33-8239-8ABC2B9297C4}" srcOrd="0" destOrd="3" presId="urn:microsoft.com/office/officeart/2005/8/layout/cycle6"/>
    <dgm:cxn modelId="{D26DC1A7-F19E-4537-9B91-23F1A8E30FF6}" type="presOf" srcId="{7F1E7FA8-EC81-4230-8CBD-46037BAB20BE}" destId="{492FBEFC-4C2E-4EA3-909C-D73D218C1120}" srcOrd="0" destOrd="3" presId="urn:microsoft.com/office/officeart/2005/8/layout/cycle6"/>
    <dgm:cxn modelId="{2984C9DE-EBCA-453A-B423-CF3F5E1F1BD6}" type="presParOf" srcId="{0DE2382D-A278-4241-A1C6-9C62199CBB08}" destId="{BB2E1AA5-6017-4A33-8239-8ABC2B9297C4}" srcOrd="0" destOrd="0" presId="urn:microsoft.com/office/officeart/2005/8/layout/cycle6"/>
    <dgm:cxn modelId="{330C7A48-74DB-4C30-97E3-07776369A783}" type="presParOf" srcId="{0DE2382D-A278-4241-A1C6-9C62199CBB08}" destId="{F8C11CB4-039D-4329-9651-E599746FA8A3}" srcOrd="1" destOrd="0" presId="urn:microsoft.com/office/officeart/2005/8/layout/cycle6"/>
    <dgm:cxn modelId="{7632C942-7AF7-48F0-8A07-9A23ADF4B329}" type="presParOf" srcId="{0DE2382D-A278-4241-A1C6-9C62199CBB08}" destId="{21AB0884-E2E1-4302-A7E5-8946B186C9D4}" srcOrd="2" destOrd="0" presId="urn:microsoft.com/office/officeart/2005/8/layout/cycle6"/>
    <dgm:cxn modelId="{12B99F2F-4AE1-42C6-A925-AD9417EEA343}" type="presParOf" srcId="{0DE2382D-A278-4241-A1C6-9C62199CBB08}" destId="{492FBEFC-4C2E-4EA3-909C-D73D218C1120}" srcOrd="3" destOrd="0" presId="urn:microsoft.com/office/officeart/2005/8/layout/cycle6"/>
    <dgm:cxn modelId="{9C4006A0-759C-4C01-84D9-9975AEB8F16B}" type="presParOf" srcId="{0DE2382D-A278-4241-A1C6-9C62199CBB08}" destId="{ED1063B1-FBBC-4DAA-BB08-DA0536F8656F}" srcOrd="4" destOrd="0" presId="urn:microsoft.com/office/officeart/2005/8/layout/cycle6"/>
    <dgm:cxn modelId="{E64A6DEA-964D-4D99-933E-8D8FCD1C77A8}" type="presParOf" srcId="{0DE2382D-A278-4241-A1C6-9C62199CBB08}" destId="{CE9BCE6E-7FEF-497F-BE6C-06233B3833B1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4CB81C-4A06-4F19-87A8-EFC6842ABB7D}" type="doc">
      <dgm:prSet loTypeId="urn:microsoft.com/office/officeart/2005/8/layout/hList6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0720A73-D074-495B-A40A-52C4CBF10632}" type="pres">
      <dgm:prSet presAssocID="{D04CB81C-4A06-4F19-87A8-EFC6842ABB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</dgm:ptLst>
  <dgm:cxnLst>
    <dgm:cxn modelId="{E938FF24-E65F-4875-8E4B-B2C3481A52F4}" type="presOf" srcId="{D04CB81C-4A06-4F19-87A8-EFC6842ABB7D}" destId="{B0720A73-D074-495B-A40A-52C4CBF1063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3CC684-8C3A-44C9-A192-38BE46015C4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CBE2AF-997E-48AE-BA1B-B564D9FCEC3C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Web</a:t>
          </a:r>
          <a:endParaRPr lang="en-US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43CB445-20A8-4A25-97A7-4214B373F69B}" type="parTrans" cxnId="{ABC11DA6-6A72-4692-B6D8-7713BCAC192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B7A67EF-5DBC-431F-99FE-0E6AB3F63002}" type="sibTrans" cxnId="{ABC11DA6-6A72-4692-B6D8-7713BCAC192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0DC4B41-11C2-492A-826D-8D8C3862D7D6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Targeted Email</a:t>
          </a:r>
          <a:endParaRPr lang="en-US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C5DEB0E-DDC6-449A-A4AA-0A7D0C8F9730}" type="parTrans" cxnId="{E365B518-8D06-4A20-A24E-5BCEB3C603C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2418B99-326E-4D01-90CD-BE1528E1D6AA}" type="sibTrans" cxnId="{E365B518-8D06-4A20-A24E-5BCEB3C603C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5E71C84-5564-4645-8F51-76B6975FC06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anchor="ctr"/>
        <a:lstStyle/>
        <a:p>
          <a:r>
            <a: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On-Campus</a:t>
          </a:r>
          <a:br>
            <a: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Events</a:t>
          </a:r>
          <a:endParaRPr lang="en-US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454166B-2F9A-4BE1-9877-46CA32DC903F}" type="parTrans" cxnId="{CDEEAB9F-05AE-4B46-9A5A-B1EDF1DCAE8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C520176-8C6A-4A4B-BC46-9D801502EC67}" type="sibTrans" cxnId="{CDEEAB9F-05AE-4B46-9A5A-B1EDF1DCAE8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DAA9B48-F2DC-44B1-96B8-97F96FD3D7B1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 of A</a:t>
          </a:r>
          <a:br>
            <a: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Integration</a:t>
          </a:r>
          <a:endParaRPr lang="en-US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4667B4C-2123-414B-BE4D-624337CE879B}" type="parTrans" cxnId="{B0351AE1-55A8-43D3-BDE2-2A07BBB8DB9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9A40D8E-BA15-4F63-9A7D-F028C65422C0}" type="sibTrans" cxnId="{B0351AE1-55A8-43D3-BDE2-2A07BBB8DB9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DF98842-71AD-4A23-A3E2-700C2F5D3D65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Campus Media</a:t>
          </a:r>
          <a:endParaRPr lang="en-US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FE66D15-1AC4-4142-8BD5-21D96FBDB19F}" type="parTrans" cxnId="{41F95ECA-EBC1-47B1-8623-B0D7A79DDB5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FD2EFD7-E3C1-4CD1-8CA1-A4C580AC699E}" type="sibTrans" cxnId="{41F95ECA-EBC1-47B1-8623-B0D7A79DDB5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FD36E7F-C7C9-4B2B-A906-8F0102AD614E}" type="pres">
      <dgm:prSet presAssocID="{2F3CC684-8C3A-44C9-A192-38BE46015C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F3CADA-B446-4F32-989B-75095AF96DC0}" type="pres">
      <dgm:prSet presAssocID="{44CBE2AF-997E-48AE-BA1B-B564D9FCEC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DF137-905E-4CDC-82E9-D222BB99679A}" type="pres">
      <dgm:prSet presAssocID="{44CBE2AF-997E-48AE-BA1B-B564D9FCEC3C}" presName="spNode" presStyleCnt="0"/>
      <dgm:spPr/>
    </dgm:pt>
    <dgm:pt modelId="{29846E31-5CD3-452A-B4F1-FF8538DEC57F}" type="pres">
      <dgm:prSet presAssocID="{AB7A67EF-5DBC-431F-99FE-0E6AB3F6300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9ADAE96-6055-4FB5-993F-E01C5648756D}" type="pres">
      <dgm:prSet presAssocID="{60DC4B41-11C2-492A-826D-8D8C3862D7D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1A1D5-AD08-48B7-905C-58B85ED5209D}" type="pres">
      <dgm:prSet presAssocID="{60DC4B41-11C2-492A-826D-8D8C3862D7D6}" presName="spNode" presStyleCnt="0"/>
      <dgm:spPr/>
    </dgm:pt>
    <dgm:pt modelId="{FBCEC48D-5EF0-499C-AFDF-50F040C9CCE3}" type="pres">
      <dgm:prSet presAssocID="{12418B99-326E-4D01-90CD-BE1528E1D6A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BE4B05E-6974-4428-8D1B-39E1B3634383}" type="pres">
      <dgm:prSet presAssocID="{E5E71C84-5564-4645-8F51-76B6975FC0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D91D1-C928-474E-BF26-A5A2B5BDACEA}" type="pres">
      <dgm:prSet presAssocID="{E5E71C84-5564-4645-8F51-76B6975FC069}" presName="spNode" presStyleCnt="0"/>
      <dgm:spPr/>
    </dgm:pt>
    <dgm:pt modelId="{333C8489-2E4F-4626-BFE1-014FD8B4BCFF}" type="pres">
      <dgm:prSet presAssocID="{DC520176-8C6A-4A4B-BC46-9D801502EC6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E6122FD-BDAE-4C8A-888E-CE6B7C4B7781}" type="pres">
      <dgm:prSet presAssocID="{BDF98842-71AD-4A23-A3E2-700C2F5D3D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C5CBA-35EC-49B4-9432-6DE00C232B3C}" type="pres">
      <dgm:prSet presAssocID="{BDF98842-71AD-4A23-A3E2-700C2F5D3D65}" presName="spNode" presStyleCnt="0"/>
      <dgm:spPr/>
    </dgm:pt>
    <dgm:pt modelId="{4C41A731-7BCB-4841-8CAC-FBF509B11EC8}" type="pres">
      <dgm:prSet presAssocID="{DFD2EFD7-E3C1-4CD1-8CA1-A4C580AC699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9C2B9B0-3224-4703-8E06-2C8C8E3A3CAB}" type="pres">
      <dgm:prSet presAssocID="{0DAA9B48-F2DC-44B1-96B8-97F96FD3D7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009D2-FDFD-4FBF-8941-C4C0B38BE16D}" type="pres">
      <dgm:prSet presAssocID="{0DAA9B48-F2DC-44B1-96B8-97F96FD3D7B1}" presName="spNode" presStyleCnt="0"/>
      <dgm:spPr/>
    </dgm:pt>
    <dgm:pt modelId="{3589608C-CB99-4A6F-A519-2EB215C081D1}" type="pres">
      <dgm:prSet presAssocID="{09A40D8E-BA15-4F63-9A7D-F028C65422C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5961DE1-252B-436B-B5C0-7D7EE81281D9}" type="presOf" srcId="{44CBE2AF-997E-48AE-BA1B-B564D9FCEC3C}" destId="{8DF3CADA-B446-4F32-989B-75095AF96DC0}" srcOrd="0" destOrd="0" presId="urn:microsoft.com/office/officeart/2005/8/layout/cycle6"/>
    <dgm:cxn modelId="{1FA65C1A-F3EC-41C2-BAF8-E382D72ACE57}" type="presOf" srcId="{DC520176-8C6A-4A4B-BC46-9D801502EC67}" destId="{333C8489-2E4F-4626-BFE1-014FD8B4BCFF}" srcOrd="0" destOrd="0" presId="urn:microsoft.com/office/officeart/2005/8/layout/cycle6"/>
    <dgm:cxn modelId="{CDEEAB9F-05AE-4B46-9A5A-B1EDF1DCAE85}" srcId="{2F3CC684-8C3A-44C9-A192-38BE46015C4D}" destId="{E5E71C84-5564-4645-8F51-76B6975FC069}" srcOrd="2" destOrd="0" parTransId="{D454166B-2F9A-4BE1-9877-46CA32DC903F}" sibTransId="{DC520176-8C6A-4A4B-BC46-9D801502EC67}"/>
    <dgm:cxn modelId="{61D05016-E67A-47D5-BF0D-1CF5DF2B5C60}" type="presOf" srcId="{12418B99-326E-4D01-90CD-BE1528E1D6AA}" destId="{FBCEC48D-5EF0-499C-AFDF-50F040C9CCE3}" srcOrd="0" destOrd="0" presId="urn:microsoft.com/office/officeart/2005/8/layout/cycle6"/>
    <dgm:cxn modelId="{2D48E03A-CA8F-406A-92CD-032A6658B467}" type="presOf" srcId="{2F3CC684-8C3A-44C9-A192-38BE46015C4D}" destId="{2FD36E7F-C7C9-4B2B-A906-8F0102AD614E}" srcOrd="0" destOrd="0" presId="urn:microsoft.com/office/officeart/2005/8/layout/cycle6"/>
    <dgm:cxn modelId="{4AB2A2C1-408A-47A3-A226-83286A80B868}" type="presOf" srcId="{AB7A67EF-5DBC-431F-99FE-0E6AB3F63002}" destId="{29846E31-5CD3-452A-B4F1-FF8538DEC57F}" srcOrd="0" destOrd="0" presId="urn:microsoft.com/office/officeart/2005/8/layout/cycle6"/>
    <dgm:cxn modelId="{EC3A41FA-7D60-483B-A7CC-18F268E006B3}" type="presOf" srcId="{0DAA9B48-F2DC-44B1-96B8-97F96FD3D7B1}" destId="{A9C2B9B0-3224-4703-8E06-2C8C8E3A3CAB}" srcOrd="0" destOrd="0" presId="urn:microsoft.com/office/officeart/2005/8/layout/cycle6"/>
    <dgm:cxn modelId="{CCA8ED61-49DD-47F7-A1FB-72E38D4B3A65}" type="presOf" srcId="{09A40D8E-BA15-4F63-9A7D-F028C65422C0}" destId="{3589608C-CB99-4A6F-A519-2EB215C081D1}" srcOrd="0" destOrd="0" presId="urn:microsoft.com/office/officeart/2005/8/layout/cycle6"/>
    <dgm:cxn modelId="{41F95ECA-EBC1-47B1-8623-B0D7A79DDB55}" srcId="{2F3CC684-8C3A-44C9-A192-38BE46015C4D}" destId="{BDF98842-71AD-4A23-A3E2-700C2F5D3D65}" srcOrd="3" destOrd="0" parTransId="{FFE66D15-1AC4-4142-8BD5-21D96FBDB19F}" sibTransId="{DFD2EFD7-E3C1-4CD1-8CA1-A4C580AC699E}"/>
    <dgm:cxn modelId="{ABC11DA6-6A72-4692-B6D8-7713BCAC1924}" srcId="{2F3CC684-8C3A-44C9-A192-38BE46015C4D}" destId="{44CBE2AF-997E-48AE-BA1B-B564D9FCEC3C}" srcOrd="0" destOrd="0" parTransId="{C43CB445-20A8-4A25-97A7-4214B373F69B}" sibTransId="{AB7A67EF-5DBC-431F-99FE-0E6AB3F63002}"/>
    <dgm:cxn modelId="{6AA9C7B8-1259-419F-AD22-399486CEB813}" type="presOf" srcId="{E5E71C84-5564-4645-8F51-76B6975FC069}" destId="{FBE4B05E-6974-4428-8D1B-39E1B3634383}" srcOrd="0" destOrd="0" presId="urn:microsoft.com/office/officeart/2005/8/layout/cycle6"/>
    <dgm:cxn modelId="{E365B518-8D06-4A20-A24E-5BCEB3C603C9}" srcId="{2F3CC684-8C3A-44C9-A192-38BE46015C4D}" destId="{60DC4B41-11C2-492A-826D-8D8C3862D7D6}" srcOrd="1" destOrd="0" parTransId="{FC5DEB0E-DDC6-449A-A4AA-0A7D0C8F9730}" sibTransId="{12418B99-326E-4D01-90CD-BE1528E1D6AA}"/>
    <dgm:cxn modelId="{BA7E70B6-FB3B-410C-BDCC-2E81EF7DA43D}" type="presOf" srcId="{DFD2EFD7-E3C1-4CD1-8CA1-A4C580AC699E}" destId="{4C41A731-7BCB-4841-8CAC-FBF509B11EC8}" srcOrd="0" destOrd="0" presId="urn:microsoft.com/office/officeart/2005/8/layout/cycle6"/>
    <dgm:cxn modelId="{388B9B54-97DE-4871-B183-C3B965DD4BC1}" type="presOf" srcId="{BDF98842-71AD-4A23-A3E2-700C2F5D3D65}" destId="{DE6122FD-BDAE-4C8A-888E-CE6B7C4B7781}" srcOrd="0" destOrd="0" presId="urn:microsoft.com/office/officeart/2005/8/layout/cycle6"/>
    <dgm:cxn modelId="{B0351AE1-55A8-43D3-BDE2-2A07BBB8DB97}" srcId="{2F3CC684-8C3A-44C9-A192-38BE46015C4D}" destId="{0DAA9B48-F2DC-44B1-96B8-97F96FD3D7B1}" srcOrd="4" destOrd="0" parTransId="{C4667B4C-2123-414B-BE4D-624337CE879B}" sibTransId="{09A40D8E-BA15-4F63-9A7D-F028C65422C0}"/>
    <dgm:cxn modelId="{7915BF27-077F-486B-894B-1AADC2DC9DDB}" type="presOf" srcId="{60DC4B41-11C2-492A-826D-8D8C3862D7D6}" destId="{B9ADAE96-6055-4FB5-993F-E01C5648756D}" srcOrd="0" destOrd="0" presId="urn:microsoft.com/office/officeart/2005/8/layout/cycle6"/>
    <dgm:cxn modelId="{AA79BCF8-C8FA-4AB6-A22D-F8C3626F5235}" type="presParOf" srcId="{2FD36E7F-C7C9-4B2B-A906-8F0102AD614E}" destId="{8DF3CADA-B446-4F32-989B-75095AF96DC0}" srcOrd="0" destOrd="0" presId="urn:microsoft.com/office/officeart/2005/8/layout/cycle6"/>
    <dgm:cxn modelId="{67980844-336B-45BB-9138-149844F15F51}" type="presParOf" srcId="{2FD36E7F-C7C9-4B2B-A906-8F0102AD614E}" destId="{477DF137-905E-4CDC-82E9-D222BB99679A}" srcOrd="1" destOrd="0" presId="urn:microsoft.com/office/officeart/2005/8/layout/cycle6"/>
    <dgm:cxn modelId="{5BCB2462-CF85-4E1D-93E1-D9DC601BF560}" type="presParOf" srcId="{2FD36E7F-C7C9-4B2B-A906-8F0102AD614E}" destId="{29846E31-5CD3-452A-B4F1-FF8538DEC57F}" srcOrd="2" destOrd="0" presId="urn:microsoft.com/office/officeart/2005/8/layout/cycle6"/>
    <dgm:cxn modelId="{FAF45C20-2683-4617-B891-AB825D137257}" type="presParOf" srcId="{2FD36E7F-C7C9-4B2B-A906-8F0102AD614E}" destId="{B9ADAE96-6055-4FB5-993F-E01C5648756D}" srcOrd="3" destOrd="0" presId="urn:microsoft.com/office/officeart/2005/8/layout/cycle6"/>
    <dgm:cxn modelId="{76103E49-3E92-404D-903A-2E41D519853B}" type="presParOf" srcId="{2FD36E7F-C7C9-4B2B-A906-8F0102AD614E}" destId="{8021A1D5-AD08-48B7-905C-58B85ED5209D}" srcOrd="4" destOrd="0" presId="urn:microsoft.com/office/officeart/2005/8/layout/cycle6"/>
    <dgm:cxn modelId="{7BAFF806-5377-49B5-8376-C8AD69895AB2}" type="presParOf" srcId="{2FD36E7F-C7C9-4B2B-A906-8F0102AD614E}" destId="{FBCEC48D-5EF0-499C-AFDF-50F040C9CCE3}" srcOrd="5" destOrd="0" presId="urn:microsoft.com/office/officeart/2005/8/layout/cycle6"/>
    <dgm:cxn modelId="{F00A0443-2D3B-43E4-8E0A-857945B0165A}" type="presParOf" srcId="{2FD36E7F-C7C9-4B2B-A906-8F0102AD614E}" destId="{FBE4B05E-6974-4428-8D1B-39E1B3634383}" srcOrd="6" destOrd="0" presId="urn:microsoft.com/office/officeart/2005/8/layout/cycle6"/>
    <dgm:cxn modelId="{32E1E00D-72EA-4366-B9DC-87E7798679A7}" type="presParOf" srcId="{2FD36E7F-C7C9-4B2B-A906-8F0102AD614E}" destId="{BACD91D1-C928-474E-BF26-A5A2B5BDACEA}" srcOrd="7" destOrd="0" presId="urn:microsoft.com/office/officeart/2005/8/layout/cycle6"/>
    <dgm:cxn modelId="{4A22D653-F146-403F-BB13-CFCFC4801C69}" type="presParOf" srcId="{2FD36E7F-C7C9-4B2B-A906-8F0102AD614E}" destId="{333C8489-2E4F-4626-BFE1-014FD8B4BCFF}" srcOrd="8" destOrd="0" presId="urn:microsoft.com/office/officeart/2005/8/layout/cycle6"/>
    <dgm:cxn modelId="{33FA8BAD-13BC-4C11-A010-F27DBD3777A8}" type="presParOf" srcId="{2FD36E7F-C7C9-4B2B-A906-8F0102AD614E}" destId="{DE6122FD-BDAE-4C8A-888E-CE6B7C4B7781}" srcOrd="9" destOrd="0" presId="urn:microsoft.com/office/officeart/2005/8/layout/cycle6"/>
    <dgm:cxn modelId="{26E83435-F62D-4820-939F-222FD0DF1FDF}" type="presParOf" srcId="{2FD36E7F-C7C9-4B2B-A906-8F0102AD614E}" destId="{5F2C5CBA-35EC-49B4-9432-6DE00C232B3C}" srcOrd="10" destOrd="0" presId="urn:microsoft.com/office/officeart/2005/8/layout/cycle6"/>
    <dgm:cxn modelId="{5FA354B4-56CF-4E0A-8262-BE1993DDE24E}" type="presParOf" srcId="{2FD36E7F-C7C9-4B2B-A906-8F0102AD614E}" destId="{4C41A731-7BCB-4841-8CAC-FBF509B11EC8}" srcOrd="11" destOrd="0" presId="urn:microsoft.com/office/officeart/2005/8/layout/cycle6"/>
    <dgm:cxn modelId="{4EC943B4-B2F4-4FC7-9396-11CF5E2F0E5A}" type="presParOf" srcId="{2FD36E7F-C7C9-4B2B-A906-8F0102AD614E}" destId="{A9C2B9B0-3224-4703-8E06-2C8C8E3A3CAB}" srcOrd="12" destOrd="0" presId="urn:microsoft.com/office/officeart/2005/8/layout/cycle6"/>
    <dgm:cxn modelId="{E582CB0B-9B73-4714-9E1A-106896FA0B35}" type="presParOf" srcId="{2FD36E7F-C7C9-4B2B-A906-8F0102AD614E}" destId="{FBB009D2-FDFD-4FBF-8941-C4C0B38BE16D}" srcOrd="13" destOrd="0" presId="urn:microsoft.com/office/officeart/2005/8/layout/cycle6"/>
    <dgm:cxn modelId="{6D91ED4A-DFE3-41C6-B5B9-7A2E27C6F395}" type="presParOf" srcId="{2FD36E7F-C7C9-4B2B-A906-8F0102AD614E}" destId="{3589608C-CB99-4A6F-A519-2EB215C081D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6DC3B1-794C-4427-B72F-5BF67996ED0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607CA3C-0891-4314-A3FB-DE526A8B3756}">
      <dgm:prSet phldrT="[Text]" custT="1"/>
      <dgm:spPr/>
      <dgm:t>
        <a:bodyPr/>
        <a:lstStyle/>
        <a:p>
          <a:r>
            <a:rPr lang="en-CA" sz="2600" dirty="0" smtClean="0">
              <a:latin typeface="Arial" pitchFamily="34" charset="0"/>
              <a:cs typeface="Arial" pitchFamily="34" charset="0"/>
            </a:rPr>
            <a:t>Health Claims</a:t>
          </a:r>
          <a:endParaRPr lang="en-CA" sz="2600" dirty="0">
            <a:latin typeface="Arial" pitchFamily="34" charset="0"/>
            <a:cs typeface="Arial" pitchFamily="34" charset="0"/>
          </a:endParaRPr>
        </a:p>
      </dgm:t>
    </dgm:pt>
    <dgm:pt modelId="{BEBB9D98-7A5C-450B-B04F-8150C0D5A566}" type="parTrans" cxnId="{2FE57F27-CE47-4DF2-9ED9-39BFBABF4C42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1345502E-2593-4274-84ED-619603F2EFC6}" type="sibTrans" cxnId="{2FE57F27-CE47-4DF2-9ED9-39BFBABF4C42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C0F85013-CCA4-4E58-BB1D-5B80D2A1ABB3}">
      <dgm:prSet phldrT="[Text]" custT="1"/>
      <dgm:spPr/>
      <dgm:t>
        <a:bodyPr/>
        <a:lstStyle/>
        <a:p>
          <a:r>
            <a:rPr lang="en-CA" sz="2600" dirty="0" smtClean="0">
              <a:latin typeface="Arial" pitchFamily="34" charset="0"/>
              <a:cs typeface="Arial" pitchFamily="34" charset="0"/>
            </a:rPr>
            <a:t>Dental Claims</a:t>
          </a:r>
          <a:endParaRPr lang="en-CA" sz="2600" dirty="0">
            <a:latin typeface="Arial" pitchFamily="34" charset="0"/>
            <a:cs typeface="Arial" pitchFamily="34" charset="0"/>
          </a:endParaRPr>
        </a:p>
      </dgm:t>
    </dgm:pt>
    <dgm:pt modelId="{84D73B95-09A6-48AF-A223-3C9E497E5A67}" type="parTrans" cxnId="{FC7CDC63-753E-4F46-8458-8D09ADB9D4F3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D3ED5585-CE8F-49AA-BA56-F0E6A9F3E1FE}" type="sibTrans" cxnId="{FC7CDC63-753E-4F46-8458-8D09ADB9D4F3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D7DD7E9E-9560-4056-9503-247EE1ACDAC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CA" sz="2000" dirty="0" smtClean="0">
              <a:latin typeface="Arial" pitchFamily="34" charset="0"/>
              <a:cs typeface="Arial" pitchFamily="34" charset="0"/>
            </a:rPr>
            <a:t>Huge increase in non-preventative procedure claims (32.5% per capita increase in claims paid)</a:t>
          </a:r>
          <a:endParaRPr lang="en-CA" sz="2000" dirty="0">
            <a:latin typeface="Arial" pitchFamily="34" charset="0"/>
            <a:cs typeface="Arial" pitchFamily="34" charset="0"/>
          </a:endParaRPr>
        </a:p>
      </dgm:t>
    </dgm:pt>
    <dgm:pt modelId="{535FEE80-94E6-44C0-BD99-9917244143AB}" type="parTrans" cxnId="{28B38198-6307-4F74-96FE-7E347D6DDBCB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0C41296D-2B55-4ED4-988C-1606C91B5A18}" type="sibTrans" cxnId="{28B38198-6307-4F74-96FE-7E347D6DDBCB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A2333FA8-376E-437E-A0E3-C23DC2B3739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CA" sz="2000" dirty="0" smtClean="0">
              <a:latin typeface="Arial" pitchFamily="34" charset="0"/>
              <a:cs typeface="Arial" pitchFamily="34" charset="0"/>
            </a:rPr>
            <a:t>Significant increases in Vision Care, </a:t>
          </a:r>
          <a:r>
            <a:rPr lang="en-CA" sz="2000" dirty="0" err="1" smtClean="0">
              <a:latin typeface="Arial" pitchFamily="34" charset="0"/>
              <a:cs typeface="Arial" pitchFamily="34" charset="0"/>
            </a:rPr>
            <a:t>Physio</a:t>
          </a:r>
          <a:r>
            <a:rPr lang="en-CA" sz="2000" dirty="0" smtClean="0">
              <a:latin typeface="Arial" pitchFamily="34" charset="0"/>
              <a:cs typeface="Arial" pitchFamily="34" charset="0"/>
            </a:rPr>
            <a:t>/</a:t>
          </a:r>
          <a:r>
            <a:rPr lang="en-CA" sz="2000" dirty="0" err="1" smtClean="0">
              <a:latin typeface="Arial" pitchFamily="34" charset="0"/>
              <a:cs typeface="Arial" pitchFamily="34" charset="0"/>
            </a:rPr>
            <a:t>Chiro</a:t>
          </a:r>
          <a:r>
            <a:rPr lang="en-CA" sz="2000" dirty="0" smtClean="0">
              <a:latin typeface="Arial" pitchFamily="34" charset="0"/>
              <a:cs typeface="Arial" pitchFamily="34" charset="0"/>
            </a:rPr>
            <a:t>, &amp; P. Drugs</a:t>
          </a:r>
          <a:endParaRPr lang="en-CA" sz="2000" dirty="0">
            <a:latin typeface="Arial" pitchFamily="34" charset="0"/>
            <a:cs typeface="Arial" pitchFamily="34" charset="0"/>
          </a:endParaRPr>
        </a:p>
      </dgm:t>
    </dgm:pt>
    <dgm:pt modelId="{34AF270D-3435-4252-9FCD-DA9893269A5E}" type="parTrans" cxnId="{B62620D5-3327-4E8D-84BF-D7FCAD6AA02B}">
      <dgm:prSet/>
      <dgm:spPr/>
      <dgm:t>
        <a:bodyPr/>
        <a:lstStyle/>
        <a:p>
          <a:endParaRPr lang="en-CA"/>
        </a:p>
      </dgm:t>
    </dgm:pt>
    <dgm:pt modelId="{EC137B63-C562-4E67-B3D0-56D6327298F6}" type="sibTrans" cxnId="{B62620D5-3327-4E8D-84BF-D7FCAD6AA02B}">
      <dgm:prSet/>
      <dgm:spPr/>
      <dgm:t>
        <a:bodyPr/>
        <a:lstStyle/>
        <a:p>
          <a:endParaRPr lang="en-CA"/>
        </a:p>
      </dgm:t>
    </dgm:pt>
    <dgm:pt modelId="{6D8C146C-5111-4FCF-93E6-D48A209F62E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CA" sz="2000" dirty="0" smtClean="0">
              <a:latin typeface="Arial" pitchFamily="34" charset="0"/>
              <a:cs typeface="Arial" pitchFamily="34" charset="0"/>
            </a:rPr>
            <a:t>117% per capita increase in Psychology Claims paid</a:t>
          </a:r>
          <a:endParaRPr lang="en-CA" sz="2000" dirty="0">
            <a:latin typeface="Arial" pitchFamily="34" charset="0"/>
            <a:cs typeface="Arial" pitchFamily="34" charset="0"/>
          </a:endParaRPr>
        </a:p>
      </dgm:t>
    </dgm:pt>
    <dgm:pt modelId="{58D3706F-A618-4CE7-B5E3-A8D7E15E44AD}" type="parTrans" cxnId="{4BCBE01A-3BC8-4331-AFB1-B9AD3DCD5191}">
      <dgm:prSet/>
      <dgm:spPr/>
      <dgm:t>
        <a:bodyPr/>
        <a:lstStyle/>
        <a:p>
          <a:endParaRPr lang="en-CA"/>
        </a:p>
      </dgm:t>
    </dgm:pt>
    <dgm:pt modelId="{A7A883D2-0B7A-46D0-9AD0-BEBAC130985B}" type="sibTrans" cxnId="{4BCBE01A-3BC8-4331-AFB1-B9AD3DCD5191}">
      <dgm:prSet/>
      <dgm:spPr/>
      <dgm:t>
        <a:bodyPr/>
        <a:lstStyle/>
        <a:p>
          <a:endParaRPr lang="en-CA"/>
        </a:p>
      </dgm:t>
    </dgm:pt>
    <dgm:pt modelId="{A6D76C06-21AB-40CF-9898-8F4DA787371B}" type="pres">
      <dgm:prSet presAssocID="{616DC3B1-794C-4427-B72F-5BF67996ED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F299726-E12B-40E1-9636-5CC9846378C5}" type="pres">
      <dgm:prSet presAssocID="{C607CA3C-0891-4314-A3FB-DE526A8B375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0E6993D-1B5C-4E9F-8BD9-D04B10CCF027}" type="pres">
      <dgm:prSet presAssocID="{C607CA3C-0891-4314-A3FB-DE526A8B375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9F7D536-CEDE-464C-8479-3B2E5D9D80D6}" type="pres">
      <dgm:prSet presAssocID="{C0F85013-CCA4-4E58-BB1D-5B80D2A1AB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E49860E-E32A-4DD3-8CF2-D8C16861C297}" type="pres">
      <dgm:prSet presAssocID="{C0F85013-CCA4-4E58-BB1D-5B80D2A1ABB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F714F3C-01CF-41C8-A2C5-63EA3DBE12A4}" type="presOf" srcId="{A2333FA8-376E-437E-A0E3-C23DC2B3739F}" destId="{B0E6993D-1B5C-4E9F-8BD9-D04B10CCF027}" srcOrd="0" destOrd="0" presId="urn:microsoft.com/office/officeart/2005/8/layout/vList2"/>
    <dgm:cxn modelId="{B304D43D-2F0A-4F73-B0F4-E9ED6B0D76DC}" type="presOf" srcId="{616DC3B1-794C-4427-B72F-5BF67996ED03}" destId="{A6D76C06-21AB-40CF-9898-8F4DA787371B}" srcOrd="0" destOrd="0" presId="urn:microsoft.com/office/officeart/2005/8/layout/vList2"/>
    <dgm:cxn modelId="{2FE57F27-CE47-4DF2-9ED9-39BFBABF4C42}" srcId="{616DC3B1-794C-4427-B72F-5BF67996ED03}" destId="{C607CA3C-0891-4314-A3FB-DE526A8B3756}" srcOrd="0" destOrd="0" parTransId="{BEBB9D98-7A5C-450B-B04F-8150C0D5A566}" sibTransId="{1345502E-2593-4274-84ED-619603F2EFC6}"/>
    <dgm:cxn modelId="{17D18F11-8EA1-4B5F-BE07-84680D023DBA}" type="presOf" srcId="{C0F85013-CCA4-4E58-BB1D-5B80D2A1ABB3}" destId="{99F7D536-CEDE-464C-8479-3B2E5D9D80D6}" srcOrd="0" destOrd="0" presId="urn:microsoft.com/office/officeart/2005/8/layout/vList2"/>
    <dgm:cxn modelId="{C8B43D32-79FF-4C11-88F5-EA391D8CED09}" type="presOf" srcId="{D7DD7E9E-9560-4056-9503-247EE1ACDAC5}" destId="{3E49860E-E32A-4DD3-8CF2-D8C16861C297}" srcOrd="0" destOrd="0" presId="urn:microsoft.com/office/officeart/2005/8/layout/vList2"/>
    <dgm:cxn modelId="{FC7CDC63-753E-4F46-8458-8D09ADB9D4F3}" srcId="{616DC3B1-794C-4427-B72F-5BF67996ED03}" destId="{C0F85013-CCA4-4E58-BB1D-5B80D2A1ABB3}" srcOrd="1" destOrd="0" parTransId="{84D73B95-09A6-48AF-A223-3C9E497E5A67}" sibTransId="{D3ED5585-CE8F-49AA-BA56-F0E6A9F3E1FE}"/>
    <dgm:cxn modelId="{20AAB161-3141-4B48-9BD9-0CA64256AC76}" type="presOf" srcId="{6D8C146C-5111-4FCF-93E6-D48A209F62E3}" destId="{B0E6993D-1B5C-4E9F-8BD9-D04B10CCF027}" srcOrd="0" destOrd="1" presId="urn:microsoft.com/office/officeart/2005/8/layout/vList2"/>
    <dgm:cxn modelId="{28B38198-6307-4F74-96FE-7E347D6DDBCB}" srcId="{C0F85013-CCA4-4E58-BB1D-5B80D2A1ABB3}" destId="{D7DD7E9E-9560-4056-9503-247EE1ACDAC5}" srcOrd="0" destOrd="0" parTransId="{535FEE80-94E6-44C0-BD99-9917244143AB}" sibTransId="{0C41296D-2B55-4ED4-988C-1606C91B5A18}"/>
    <dgm:cxn modelId="{E98D9354-79D4-4C14-9D8D-07CD836DAC48}" type="presOf" srcId="{C607CA3C-0891-4314-A3FB-DE526A8B3756}" destId="{8F299726-E12B-40E1-9636-5CC9846378C5}" srcOrd="0" destOrd="0" presId="urn:microsoft.com/office/officeart/2005/8/layout/vList2"/>
    <dgm:cxn modelId="{4BCBE01A-3BC8-4331-AFB1-B9AD3DCD5191}" srcId="{C607CA3C-0891-4314-A3FB-DE526A8B3756}" destId="{6D8C146C-5111-4FCF-93E6-D48A209F62E3}" srcOrd="1" destOrd="0" parTransId="{58D3706F-A618-4CE7-B5E3-A8D7E15E44AD}" sibTransId="{A7A883D2-0B7A-46D0-9AD0-BEBAC130985B}"/>
    <dgm:cxn modelId="{B62620D5-3327-4E8D-84BF-D7FCAD6AA02B}" srcId="{C607CA3C-0891-4314-A3FB-DE526A8B3756}" destId="{A2333FA8-376E-437E-A0E3-C23DC2B3739F}" srcOrd="0" destOrd="0" parTransId="{34AF270D-3435-4252-9FCD-DA9893269A5E}" sibTransId="{EC137B63-C562-4E67-B3D0-56D6327298F6}"/>
    <dgm:cxn modelId="{5329FC37-9AAE-439D-8879-546FB25F4345}" type="presParOf" srcId="{A6D76C06-21AB-40CF-9898-8F4DA787371B}" destId="{8F299726-E12B-40E1-9636-5CC9846378C5}" srcOrd="0" destOrd="0" presId="urn:microsoft.com/office/officeart/2005/8/layout/vList2"/>
    <dgm:cxn modelId="{20BE345F-33DF-4E9E-A247-E029C392F27A}" type="presParOf" srcId="{A6D76C06-21AB-40CF-9898-8F4DA787371B}" destId="{B0E6993D-1B5C-4E9F-8BD9-D04B10CCF027}" srcOrd="1" destOrd="0" presId="urn:microsoft.com/office/officeart/2005/8/layout/vList2"/>
    <dgm:cxn modelId="{134F1B80-76D6-4B16-8A1D-97B8B21AC7EA}" type="presParOf" srcId="{A6D76C06-21AB-40CF-9898-8F4DA787371B}" destId="{99F7D536-CEDE-464C-8479-3B2E5D9D80D6}" srcOrd="2" destOrd="0" presId="urn:microsoft.com/office/officeart/2005/8/layout/vList2"/>
    <dgm:cxn modelId="{953E82F5-EB94-4166-9A1F-93B8F67A3E97}" type="presParOf" srcId="{A6D76C06-21AB-40CF-9898-8F4DA787371B}" destId="{3E49860E-E32A-4DD3-8CF2-D8C16861C29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BC92D7-69B1-4005-A8B3-D9D1CCC89E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1FD97E0-0811-4E34-AC19-46EAF762B9EC}">
      <dgm:prSet phldrT="[Text]" custT="1"/>
      <dgm:spPr/>
      <dgm:t>
        <a:bodyPr/>
        <a:lstStyle/>
        <a:p>
          <a:pPr algn="l"/>
          <a:r>
            <a:rPr lang="en-CA" sz="3200" dirty="0" smtClean="0">
              <a:latin typeface="Arial" pitchFamily="34" charset="0"/>
              <a:cs typeface="Arial" pitchFamily="34" charset="0"/>
            </a:rPr>
            <a:t>A. Increase Plan Fee </a:t>
          </a:r>
        </a:p>
      </dgm:t>
    </dgm:pt>
    <dgm:pt modelId="{D6059D1D-0BCA-494E-A7F1-1610A2BEAF2F}" type="parTrans" cxnId="{3FF8375D-120F-4821-A63A-D304D2850034}">
      <dgm:prSet/>
      <dgm:spPr/>
      <dgm:t>
        <a:bodyPr/>
        <a:lstStyle/>
        <a:p>
          <a:pPr algn="l"/>
          <a:endParaRPr lang="en-CA">
            <a:latin typeface="Arial" pitchFamily="34" charset="0"/>
            <a:cs typeface="Arial" pitchFamily="34" charset="0"/>
          </a:endParaRPr>
        </a:p>
      </dgm:t>
    </dgm:pt>
    <dgm:pt modelId="{0E98AF9A-6B72-47A4-BEC0-B82D15C46C0B}" type="sibTrans" cxnId="{3FF8375D-120F-4821-A63A-D304D2850034}">
      <dgm:prSet/>
      <dgm:spPr/>
      <dgm:t>
        <a:bodyPr/>
        <a:lstStyle/>
        <a:p>
          <a:pPr algn="l"/>
          <a:endParaRPr lang="en-CA">
            <a:latin typeface="Arial" pitchFamily="34" charset="0"/>
            <a:cs typeface="Arial" pitchFamily="34" charset="0"/>
          </a:endParaRPr>
        </a:p>
      </dgm:t>
    </dgm:pt>
    <dgm:pt modelId="{2F2BBCBA-0C98-480A-A78D-F9A3514ECCB5}">
      <dgm:prSet phldrT="[Text]" custT="1"/>
      <dgm:spPr/>
      <dgm:t>
        <a:bodyPr/>
        <a:lstStyle/>
        <a:p>
          <a:pPr algn="l"/>
          <a:r>
            <a:rPr lang="en-CA" sz="3200" dirty="0" smtClean="0">
              <a:latin typeface="Arial" pitchFamily="34" charset="0"/>
              <a:cs typeface="Arial" pitchFamily="34" charset="0"/>
            </a:rPr>
            <a:t>B. Subsidize Fee Using Reserve Fund</a:t>
          </a:r>
          <a:endParaRPr lang="en-CA" sz="3200" dirty="0">
            <a:latin typeface="Arial" pitchFamily="34" charset="0"/>
            <a:cs typeface="Arial" pitchFamily="34" charset="0"/>
          </a:endParaRPr>
        </a:p>
      </dgm:t>
    </dgm:pt>
    <dgm:pt modelId="{B5B1AB38-FD43-4FD1-A78F-40232DE1B138}" type="parTrans" cxnId="{655B51D0-A626-4A2F-A8C3-E715E10CD015}">
      <dgm:prSet/>
      <dgm:spPr/>
      <dgm:t>
        <a:bodyPr/>
        <a:lstStyle/>
        <a:p>
          <a:pPr algn="l"/>
          <a:endParaRPr lang="en-CA">
            <a:latin typeface="Arial" pitchFamily="34" charset="0"/>
            <a:cs typeface="Arial" pitchFamily="34" charset="0"/>
          </a:endParaRPr>
        </a:p>
      </dgm:t>
    </dgm:pt>
    <dgm:pt modelId="{EFA07E86-E5D6-4DDC-BD95-541F39FC88BF}" type="sibTrans" cxnId="{655B51D0-A626-4A2F-A8C3-E715E10CD015}">
      <dgm:prSet/>
      <dgm:spPr/>
      <dgm:t>
        <a:bodyPr/>
        <a:lstStyle/>
        <a:p>
          <a:pPr algn="l"/>
          <a:endParaRPr lang="en-CA">
            <a:latin typeface="Arial" pitchFamily="34" charset="0"/>
            <a:cs typeface="Arial" pitchFamily="34" charset="0"/>
          </a:endParaRPr>
        </a:p>
      </dgm:t>
    </dgm:pt>
    <dgm:pt modelId="{54F98908-B42D-4AE8-80AF-ABB499F2296F}">
      <dgm:prSet phldrT="[Text]" custT="1"/>
      <dgm:spPr/>
      <dgm:t>
        <a:bodyPr/>
        <a:lstStyle/>
        <a:p>
          <a:pPr algn="l"/>
          <a:r>
            <a:rPr lang="en-CA" sz="3200" dirty="0" smtClean="0">
              <a:latin typeface="Arial" pitchFamily="34" charset="0"/>
              <a:cs typeface="Arial" pitchFamily="34" charset="0"/>
            </a:rPr>
            <a:t>C. Reduce Benefits</a:t>
          </a:r>
          <a:endParaRPr lang="en-CA" sz="3200" dirty="0">
            <a:latin typeface="Arial" pitchFamily="34" charset="0"/>
            <a:cs typeface="Arial" pitchFamily="34" charset="0"/>
          </a:endParaRPr>
        </a:p>
      </dgm:t>
    </dgm:pt>
    <dgm:pt modelId="{41C442DC-F444-4C8E-B01F-55B674BBF6F5}" type="parTrans" cxnId="{E032785D-5847-4162-9D62-01B20567939B}">
      <dgm:prSet/>
      <dgm:spPr/>
      <dgm:t>
        <a:bodyPr/>
        <a:lstStyle/>
        <a:p>
          <a:pPr algn="l"/>
          <a:endParaRPr lang="en-CA">
            <a:latin typeface="Arial" pitchFamily="34" charset="0"/>
            <a:cs typeface="Arial" pitchFamily="34" charset="0"/>
          </a:endParaRPr>
        </a:p>
      </dgm:t>
    </dgm:pt>
    <dgm:pt modelId="{42E29CEF-CEB0-41C1-9D94-8BE74499C1E7}" type="sibTrans" cxnId="{E032785D-5847-4162-9D62-01B20567939B}">
      <dgm:prSet/>
      <dgm:spPr/>
      <dgm:t>
        <a:bodyPr/>
        <a:lstStyle/>
        <a:p>
          <a:pPr algn="l"/>
          <a:endParaRPr lang="en-CA">
            <a:latin typeface="Arial" pitchFamily="34" charset="0"/>
            <a:cs typeface="Arial" pitchFamily="34" charset="0"/>
          </a:endParaRPr>
        </a:p>
      </dgm:t>
    </dgm:pt>
    <dgm:pt modelId="{6024D9EE-FCE2-4FD0-81C2-41316459C6D1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CA" sz="2400" dirty="0" smtClean="0">
              <a:latin typeface="Arial" pitchFamily="34" charset="0"/>
              <a:cs typeface="Arial" pitchFamily="34" charset="0"/>
            </a:rPr>
            <a:t>Requires approval of Council</a:t>
          </a:r>
          <a:endParaRPr lang="en-CA" sz="2400" dirty="0">
            <a:latin typeface="Arial" pitchFamily="34" charset="0"/>
            <a:cs typeface="Arial" pitchFamily="34" charset="0"/>
          </a:endParaRPr>
        </a:p>
      </dgm:t>
    </dgm:pt>
    <dgm:pt modelId="{B2652B03-DBBD-4201-B5DC-1EDAB9EA0E0F}" type="parTrans" cxnId="{60EB24CA-4AAC-4757-B11A-406CE1E13C72}">
      <dgm:prSet/>
      <dgm:spPr/>
      <dgm:t>
        <a:bodyPr/>
        <a:lstStyle/>
        <a:p>
          <a:endParaRPr lang="en-CA"/>
        </a:p>
      </dgm:t>
    </dgm:pt>
    <dgm:pt modelId="{6D39232D-5713-4D4E-8DD5-E5B01D924C0C}" type="sibTrans" cxnId="{60EB24CA-4AAC-4757-B11A-406CE1E13C72}">
      <dgm:prSet/>
      <dgm:spPr/>
      <dgm:t>
        <a:bodyPr/>
        <a:lstStyle/>
        <a:p>
          <a:endParaRPr lang="en-CA"/>
        </a:p>
      </dgm:t>
    </dgm:pt>
    <dgm:pt modelId="{244BD144-9878-4B94-A816-77F4DFA735E1}" type="pres">
      <dgm:prSet presAssocID="{FABC92D7-69B1-4005-A8B3-D9D1CCC89E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FE45268-CCED-456B-B3A4-44DAFE920647}" type="pres">
      <dgm:prSet presAssocID="{61FD97E0-0811-4E34-AC19-46EAF762B9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A828341-D10A-4FF7-9766-FB05781CDE9C}" type="pres">
      <dgm:prSet presAssocID="{61FD97E0-0811-4E34-AC19-46EAF762B9EC}" presName="childText" presStyleLbl="revTx" presStyleIdx="0" presStyleCnt="1" custScaleY="6597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6CAF992-0D99-48B2-AEDA-6386F16C6453}" type="pres">
      <dgm:prSet presAssocID="{2F2BBCBA-0C98-480A-A78D-F9A3514ECC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82320E9-08B9-49F2-A816-20B7D2A54927}" type="pres">
      <dgm:prSet presAssocID="{EFA07E86-E5D6-4DDC-BD95-541F39FC88BF}" presName="spacer" presStyleCnt="0"/>
      <dgm:spPr/>
    </dgm:pt>
    <dgm:pt modelId="{54A207E9-B4F9-4A3F-A846-927B1E1A3F62}" type="pres">
      <dgm:prSet presAssocID="{54F98908-B42D-4AE8-80AF-ABB499F229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0EB24CA-4AAC-4757-B11A-406CE1E13C72}" srcId="{61FD97E0-0811-4E34-AC19-46EAF762B9EC}" destId="{6024D9EE-FCE2-4FD0-81C2-41316459C6D1}" srcOrd="0" destOrd="0" parTransId="{B2652B03-DBBD-4201-B5DC-1EDAB9EA0E0F}" sibTransId="{6D39232D-5713-4D4E-8DD5-E5B01D924C0C}"/>
    <dgm:cxn modelId="{B08CF039-4277-43E1-913A-3084C16EAD34}" type="presOf" srcId="{FABC92D7-69B1-4005-A8B3-D9D1CCC89ED0}" destId="{244BD144-9878-4B94-A816-77F4DFA735E1}" srcOrd="0" destOrd="0" presId="urn:microsoft.com/office/officeart/2005/8/layout/vList2"/>
    <dgm:cxn modelId="{E032785D-5847-4162-9D62-01B20567939B}" srcId="{FABC92D7-69B1-4005-A8B3-D9D1CCC89ED0}" destId="{54F98908-B42D-4AE8-80AF-ABB499F2296F}" srcOrd="2" destOrd="0" parTransId="{41C442DC-F444-4C8E-B01F-55B674BBF6F5}" sibTransId="{42E29CEF-CEB0-41C1-9D94-8BE74499C1E7}"/>
    <dgm:cxn modelId="{3FF8375D-120F-4821-A63A-D304D2850034}" srcId="{FABC92D7-69B1-4005-A8B3-D9D1CCC89ED0}" destId="{61FD97E0-0811-4E34-AC19-46EAF762B9EC}" srcOrd="0" destOrd="0" parTransId="{D6059D1D-0BCA-494E-A7F1-1610A2BEAF2F}" sibTransId="{0E98AF9A-6B72-47A4-BEC0-B82D15C46C0B}"/>
    <dgm:cxn modelId="{734741FE-8B96-4822-8430-018110FC7CC8}" type="presOf" srcId="{6024D9EE-FCE2-4FD0-81C2-41316459C6D1}" destId="{2A828341-D10A-4FF7-9766-FB05781CDE9C}" srcOrd="0" destOrd="0" presId="urn:microsoft.com/office/officeart/2005/8/layout/vList2"/>
    <dgm:cxn modelId="{FB41C218-4860-4F5B-A457-AC81EFD79D3B}" type="presOf" srcId="{61FD97E0-0811-4E34-AC19-46EAF762B9EC}" destId="{BFE45268-CCED-456B-B3A4-44DAFE920647}" srcOrd="0" destOrd="0" presId="urn:microsoft.com/office/officeart/2005/8/layout/vList2"/>
    <dgm:cxn modelId="{6BF96FB9-B105-4381-8937-36A43AE25EF7}" type="presOf" srcId="{2F2BBCBA-0C98-480A-A78D-F9A3514ECCB5}" destId="{16CAF992-0D99-48B2-AEDA-6386F16C6453}" srcOrd="0" destOrd="0" presId="urn:microsoft.com/office/officeart/2005/8/layout/vList2"/>
    <dgm:cxn modelId="{655B51D0-A626-4A2F-A8C3-E715E10CD015}" srcId="{FABC92D7-69B1-4005-A8B3-D9D1CCC89ED0}" destId="{2F2BBCBA-0C98-480A-A78D-F9A3514ECCB5}" srcOrd="1" destOrd="0" parTransId="{B5B1AB38-FD43-4FD1-A78F-40232DE1B138}" sibTransId="{EFA07E86-E5D6-4DDC-BD95-541F39FC88BF}"/>
    <dgm:cxn modelId="{FA68EF3C-2ADD-44B4-8338-038FECBFC819}" type="presOf" srcId="{54F98908-B42D-4AE8-80AF-ABB499F2296F}" destId="{54A207E9-B4F9-4A3F-A846-927B1E1A3F62}" srcOrd="0" destOrd="0" presId="urn:microsoft.com/office/officeart/2005/8/layout/vList2"/>
    <dgm:cxn modelId="{241B80BA-713B-45ED-A561-74871CADA3B4}" type="presParOf" srcId="{244BD144-9878-4B94-A816-77F4DFA735E1}" destId="{BFE45268-CCED-456B-B3A4-44DAFE920647}" srcOrd="0" destOrd="0" presId="urn:microsoft.com/office/officeart/2005/8/layout/vList2"/>
    <dgm:cxn modelId="{BBD07720-0E22-4C77-A33E-DDDEB16BA8A8}" type="presParOf" srcId="{244BD144-9878-4B94-A816-77F4DFA735E1}" destId="{2A828341-D10A-4FF7-9766-FB05781CDE9C}" srcOrd="1" destOrd="0" presId="urn:microsoft.com/office/officeart/2005/8/layout/vList2"/>
    <dgm:cxn modelId="{BE53840A-1EE5-40B9-8BC3-D523A9E89498}" type="presParOf" srcId="{244BD144-9878-4B94-A816-77F4DFA735E1}" destId="{16CAF992-0D99-48B2-AEDA-6386F16C6453}" srcOrd="2" destOrd="0" presId="urn:microsoft.com/office/officeart/2005/8/layout/vList2"/>
    <dgm:cxn modelId="{42D23632-065D-456F-8BDE-C618BD9471DB}" type="presParOf" srcId="{244BD144-9878-4B94-A816-77F4DFA735E1}" destId="{D82320E9-08B9-49F2-A816-20B7D2A54927}" srcOrd="3" destOrd="0" presId="urn:microsoft.com/office/officeart/2005/8/layout/vList2"/>
    <dgm:cxn modelId="{952EE5F5-3B80-4622-8E8E-3D293DDA9C83}" type="presParOf" srcId="{244BD144-9878-4B94-A816-77F4DFA735E1}" destId="{54A207E9-B4F9-4A3F-A846-927B1E1A3F6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BC92D7-69B1-4005-A8B3-D9D1CCC89E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1FD97E0-0811-4E34-AC19-46EAF762B9EC}">
      <dgm:prSet phldrT="[Text]"/>
      <dgm:spPr/>
      <dgm:t>
        <a:bodyPr anchor="ctr"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Increase Plan Fee </a:t>
          </a:r>
        </a:p>
      </dgm:t>
    </dgm:pt>
    <dgm:pt modelId="{D6059D1D-0BCA-494E-A7F1-1610A2BEAF2F}" type="parTrans" cxnId="{3FF8375D-120F-4821-A63A-D304D2850034}">
      <dgm:prSet/>
      <dgm:spPr/>
      <dgm:t>
        <a:bodyPr/>
        <a:lstStyle/>
        <a:p>
          <a:endParaRPr lang="en-CA"/>
        </a:p>
      </dgm:t>
    </dgm:pt>
    <dgm:pt modelId="{0E98AF9A-6B72-47A4-BEC0-B82D15C46C0B}" type="sibTrans" cxnId="{3FF8375D-120F-4821-A63A-D304D2850034}">
      <dgm:prSet/>
      <dgm:spPr/>
      <dgm:t>
        <a:bodyPr/>
        <a:lstStyle/>
        <a:p>
          <a:endParaRPr lang="en-CA"/>
        </a:p>
      </dgm:t>
    </dgm:pt>
    <dgm:pt modelId="{2F2BBCBA-0C98-480A-A78D-F9A3514ECCB5}">
      <dgm:prSet phldrT="[Text]"/>
      <dgm:spPr/>
      <dgm:t>
        <a:bodyPr anchor="ctr"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B. Subsidize Fee Using Reserve Fund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B5B1AB38-FD43-4FD1-A78F-40232DE1B138}" type="parTrans" cxnId="{655B51D0-A626-4A2F-A8C3-E715E10CD015}">
      <dgm:prSet/>
      <dgm:spPr/>
      <dgm:t>
        <a:bodyPr/>
        <a:lstStyle/>
        <a:p>
          <a:endParaRPr lang="en-CA"/>
        </a:p>
      </dgm:t>
    </dgm:pt>
    <dgm:pt modelId="{EFA07E86-E5D6-4DDC-BD95-541F39FC88BF}" type="sibTrans" cxnId="{655B51D0-A626-4A2F-A8C3-E715E10CD015}">
      <dgm:prSet/>
      <dgm:spPr/>
      <dgm:t>
        <a:bodyPr/>
        <a:lstStyle/>
        <a:p>
          <a:endParaRPr lang="en-CA"/>
        </a:p>
      </dgm:t>
    </dgm:pt>
    <dgm:pt modelId="{54F98908-B42D-4AE8-80AF-ABB499F2296F}">
      <dgm:prSet phldrT="[Text]"/>
      <dgm:spPr/>
      <dgm:t>
        <a:bodyPr anchor="ctr"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C. Reduce Benefits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41C442DC-F444-4C8E-B01F-55B674BBF6F5}" type="parTrans" cxnId="{E032785D-5847-4162-9D62-01B20567939B}">
      <dgm:prSet/>
      <dgm:spPr/>
      <dgm:t>
        <a:bodyPr/>
        <a:lstStyle/>
        <a:p>
          <a:endParaRPr lang="en-CA"/>
        </a:p>
      </dgm:t>
    </dgm:pt>
    <dgm:pt modelId="{42E29CEF-CEB0-41C1-9D94-8BE74499C1E7}" type="sibTrans" cxnId="{E032785D-5847-4162-9D62-01B20567939B}">
      <dgm:prSet/>
      <dgm:spPr/>
      <dgm:t>
        <a:bodyPr/>
        <a:lstStyle/>
        <a:p>
          <a:endParaRPr lang="en-CA"/>
        </a:p>
      </dgm:t>
    </dgm:pt>
    <dgm:pt modelId="{6024D9EE-FCE2-4FD0-81C2-41316459C6D1}">
      <dgm:prSet phldrT="[Text]"/>
      <dgm:spPr/>
      <dgm:t>
        <a:bodyPr anchor="ctr"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10% increase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B2652B03-DBBD-4201-B5DC-1EDAB9EA0E0F}" type="parTrans" cxnId="{60EB24CA-4AAC-4757-B11A-406CE1E13C72}">
      <dgm:prSet/>
      <dgm:spPr/>
      <dgm:t>
        <a:bodyPr/>
        <a:lstStyle/>
        <a:p>
          <a:endParaRPr lang="en-CA"/>
        </a:p>
      </dgm:t>
    </dgm:pt>
    <dgm:pt modelId="{6D39232D-5713-4D4E-8DD5-E5B01D924C0C}" type="sibTrans" cxnId="{60EB24CA-4AAC-4757-B11A-406CE1E13C72}">
      <dgm:prSet/>
      <dgm:spPr/>
      <dgm:t>
        <a:bodyPr/>
        <a:lstStyle/>
        <a:p>
          <a:endParaRPr lang="en-CA"/>
        </a:p>
      </dgm:t>
    </dgm:pt>
    <dgm:pt modelId="{1F5D2BDB-205D-444B-B5B7-41A2FAB72B6D}">
      <dgm:prSet phldrT="[Text]"/>
      <dgm:spPr/>
      <dgm:t>
        <a:bodyPr anchor="ctr"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Contribute approx. $80-$90K from Reserve (approx. 10% of Fund) 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21F28775-B8D6-47D1-97C8-A10F8FFB34BA}" type="parTrans" cxnId="{72A91D8C-FFC0-41D7-97C5-28CE494E6226}">
      <dgm:prSet/>
      <dgm:spPr/>
      <dgm:t>
        <a:bodyPr/>
        <a:lstStyle/>
        <a:p>
          <a:endParaRPr lang="en-CA"/>
        </a:p>
      </dgm:t>
    </dgm:pt>
    <dgm:pt modelId="{2D8E47BD-B840-477A-88F8-6A20D41FA125}" type="sibTrans" cxnId="{72A91D8C-FFC0-41D7-97C5-28CE494E6226}">
      <dgm:prSet/>
      <dgm:spPr/>
      <dgm:t>
        <a:bodyPr/>
        <a:lstStyle/>
        <a:p>
          <a:endParaRPr lang="en-CA"/>
        </a:p>
      </dgm:t>
    </dgm:pt>
    <dgm:pt modelId="{F49480A5-C02C-447E-A887-800B2EAC9B1A}">
      <dgm:prSet phldrT="[Text]"/>
      <dgm:spPr/>
      <dgm:t>
        <a:bodyPr anchor="ctr"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Reduce Dental Annual Maximum from $750 to $650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D93665CC-941D-41C6-9699-D096071A7D7B}" type="parTrans" cxnId="{16DB43A3-F895-481E-9E63-49A60D254AC2}">
      <dgm:prSet/>
      <dgm:spPr/>
      <dgm:t>
        <a:bodyPr/>
        <a:lstStyle/>
        <a:p>
          <a:endParaRPr lang="en-CA"/>
        </a:p>
      </dgm:t>
    </dgm:pt>
    <dgm:pt modelId="{69F4A4A7-2065-4003-BD8B-11284D311A23}" type="sibTrans" cxnId="{16DB43A3-F895-481E-9E63-49A60D254AC2}">
      <dgm:prSet/>
      <dgm:spPr/>
      <dgm:t>
        <a:bodyPr/>
        <a:lstStyle/>
        <a:p>
          <a:endParaRPr lang="en-CA"/>
        </a:p>
      </dgm:t>
    </dgm:pt>
    <dgm:pt modelId="{10474C81-C875-472E-BE3E-E396553F056D}">
      <dgm:prSet phldrT="[Text]"/>
      <dgm:spPr/>
      <dgm:t>
        <a:bodyPr anchor="ctr"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D. Rebalance Health &amp; Dental Fees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CAE39D57-01E3-42B6-9F6C-D0EED9EC6486}" type="parTrans" cxnId="{0AF5B7B5-0BC9-4F29-A4CC-8267A0E87AC9}">
      <dgm:prSet/>
      <dgm:spPr/>
      <dgm:t>
        <a:bodyPr/>
        <a:lstStyle/>
        <a:p>
          <a:endParaRPr lang="en-CA"/>
        </a:p>
      </dgm:t>
    </dgm:pt>
    <dgm:pt modelId="{3D175C08-2232-41BA-9C35-5D88B1A7D203}" type="sibTrans" cxnId="{0AF5B7B5-0BC9-4F29-A4CC-8267A0E87AC9}">
      <dgm:prSet/>
      <dgm:spPr/>
      <dgm:t>
        <a:bodyPr/>
        <a:lstStyle/>
        <a:p>
          <a:endParaRPr lang="en-CA"/>
        </a:p>
      </dgm:t>
    </dgm:pt>
    <dgm:pt modelId="{DB237BDE-C449-4FD9-A0C0-CE1B52535964}">
      <dgm:prSet phldrT="[Text]"/>
      <dgm:spPr/>
      <dgm:t>
        <a:bodyPr anchor="ctr"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To better reflect projected premiums for each individual Plan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BCC65492-674C-4A21-8E53-59BEE7845D70}" type="parTrans" cxnId="{74B22100-D9ED-439A-A9CC-70AEB3208A8B}">
      <dgm:prSet/>
      <dgm:spPr/>
      <dgm:t>
        <a:bodyPr/>
        <a:lstStyle/>
        <a:p>
          <a:endParaRPr lang="en-CA"/>
        </a:p>
      </dgm:t>
    </dgm:pt>
    <dgm:pt modelId="{22159279-79A6-4F23-8131-86E18F9C89ED}" type="sibTrans" cxnId="{74B22100-D9ED-439A-A9CC-70AEB3208A8B}">
      <dgm:prSet/>
      <dgm:spPr/>
      <dgm:t>
        <a:bodyPr/>
        <a:lstStyle/>
        <a:p>
          <a:endParaRPr lang="en-CA"/>
        </a:p>
      </dgm:t>
    </dgm:pt>
    <dgm:pt modelId="{244BD144-9878-4B94-A816-77F4DFA735E1}" type="pres">
      <dgm:prSet presAssocID="{FABC92D7-69B1-4005-A8B3-D9D1CCC89E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FE45268-CCED-456B-B3A4-44DAFE920647}" type="pres">
      <dgm:prSet presAssocID="{61FD97E0-0811-4E34-AC19-46EAF762B9E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A828341-D10A-4FF7-9766-FB05781CDE9C}" type="pres">
      <dgm:prSet presAssocID="{61FD97E0-0811-4E34-AC19-46EAF762B9EC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6CAF992-0D99-48B2-AEDA-6386F16C6453}" type="pres">
      <dgm:prSet presAssocID="{2F2BBCBA-0C98-480A-A78D-F9A3514ECCB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D69494-1B85-40BE-8E04-0ABC1507D708}" type="pres">
      <dgm:prSet presAssocID="{2F2BBCBA-0C98-480A-A78D-F9A3514ECCB5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4A207E9-B4F9-4A3F-A846-927B1E1A3F62}" type="pres">
      <dgm:prSet presAssocID="{54F98908-B42D-4AE8-80AF-ABB499F229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9E0747B-FCE2-41C9-9C7C-99912371745C}" type="pres">
      <dgm:prSet presAssocID="{54F98908-B42D-4AE8-80AF-ABB499F2296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C2CECF0-2749-4EB1-B36C-915BD74145CD}" type="pres">
      <dgm:prSet presAssocID="{10474C81-C875-472E-BE3E-E396553F056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F572073-09DA-4D12-90DA-22624731B10C}" type="pres">
      <dgm:prSet presAssocID="{10474C81-C875-472E-BE3E-E396553F056D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0EB24CA-4AAC-4757-B11A-406CE1E13C72}" srcId="{61FD97E0-0811-4E34-AC19-46EAF762B9EC}" destId="{6024D9EE-FCE2-4FD0-81C2-41316459C6D1}" srcOrd="0" destOrd="0" parTransId="{B2652B03-DBBD-4201-B5DC-1EDAB9EA0E0F}" sibTransId="{6D39232D-5713-4D4E-8DD5-E5B01D924C0C}"/>
    <dgm:cxn modelId="{74B22100-D9ED-439A-A9CC-70AEB3208A8B}" srcId="{10474C81-C875-472E-BE3E-E396553F056D}" destId="{DB237BDE-C449-4FD9-A0C0-CE1B52535964}" srcOrd="0" destOrd="0" parTransId="{BCC65492-674C-4A21-8E53-59BEE7845D70}" sibTransId="{22159279-79A6-4F23-8131-86E18F9C89ED}"/>
    <dgm:cxn modelId="{319B3810-5270-4E89-A125-8E780EBAC9A2}" type="presOf" srcId="{6024D9EE-FCE2-4FD0-81C2-41316459C6D1}" destId="{2A828341-D10A-4FF7-9766-FB05781CDE9C}" srcOrd="0" destOrd="0" presId="urn:microsoft.com/office/officeart/2005/8/layout/vList2"/>
    <dgm:cxn modelId="{E032785D-5847-4162-9D62-01B20567939B}" srcId="{FABC92D7-69B1-4005-A8B3-D9D1CCC89ED0}" destId="{54F98908-B42D-4AE8-80AF-ABB499F2296F}" srcOrd="2" destOrd="0" parTransId="{41C442DC-F444-4C8E-B01F-55B674BBF6F5}" sibTransId="{42E29CEF-CEB0-41C1-9D94-8BE74499C1E7}"/>
    <dgm:cxn modelId="{3FF8375D-120F-4821-A63A-D304D2850034}" srcId="{FABC92D7-69B1-4005-A8B3-D9D1CCC89ED0}" destId="{61FD97E0-0811-4E34-AC19-46EAF762B9EC}" srcOrd="0" destOrd="0" parTransId="{D6059D1D-0BCA-494E-A7F1-1610A2BEAF2F}" sibTransId="{0E98AF9A-6B72-47A4-BEC0-B82D15C46C0B}"/>
    <dgm:cxn modelId="{16DB43A3-F895-481E-9E63-49A60D254AC2}" srcId="{54F98908-B42D-4AE8-80AF-ABB499F2296F}" destId="{F49480A5-C02C-447E-A887-800B2EAC9B1A}" srcOrd="0" destOrd="0" parTransId="{D93665CC-941D-41C6-9699-D096071A7D7B}" sibTransId="{69F4A4A7-2065-4003-BD8B-11284D311A23}"/>
    <dgm:cxn modelId="{0AF5B7B5-0BC9-4F29-A4CC-8267A0E87AC9}" srcId="{FABC92D7-69B1-4005-A8B3-D9D1CCC89ED0}" destId="{10474C81-C875-472E-BE3E-E396553F056D}" srcOrd="3" destOrd="0" parTransId="{CAE39D57-01E3-42B6-9F6C-D0EED9EC6486}" sibTransId="{3D175C08-2232-41BA-9C35-5D88B1A7D203}"/>
    <dgm:cxn modelId="{B2B82E68-52BD-4E3A-B7B4-920127056B52}" type="presOf" srcId="{2F2BBCBA-0C98-480A-A78D-F9A3514ECCB5}" destId="{16CAF992-0D99-48B2-AEDA-6386F16C6453}" srcOrd="0" destOrd="0" presId="urn:microsoft.com/office/officeart/2005/8/layout/vList2"/>
    <dgm:cxn modelId="{EE615C32-36CE-46FC-A671-DC5CDCA08544}" type="presOf" srcId="{61FD97E0-0811-4E34-AC19-46EAF762B9EC}" destId="{BFE45268-CCED-456B-B3A4-44DAFE920647}" srcOrd="0" destOrd="0" presId="urn:microsoft.com/office/officeart/2005/8/layout/vList2"/>
    <dgm:cxn modelId="{A7860FBD-2BE0-45C1-BE68-40F676B38313}" type="presOf" srcId="{FABC92D7-69B1-4005-A8B3-D9D1CCC89ED0}" destId="{244BD144-9878-4B94-A816-77F4DFA735E1}" srcOrd="0" destOrd="0" presId="urn:microsoft.com/office/officeart/2005/8/layout/vList2"/>
    <dgm:cxn modelId="{65DAC4EB-8A22-4439-AD74-189C7B683355}" type="presOf" srcId="{1F5D2BDB-205D-444B-B5B7-41A2FAB72B6D}" destId="{43D69494-1B85-40BE-8E04-0ABC1507D708}" srcOrd="0" destOrd="0" presId="urn:microsoft.com/office/officeart/2005/8/layout/vList2"/>
    <dgm:cxn modelId="{655B51D0-A626-4A2F-A8C3-E715E10CD015}" srcId="{FABC92D7-69B1-4005-A8B3-D9D1CCC89ED0}" destId="{2F2BBCBA-0C98-480A-A78D-F9A3514ECCB5}" srcOrd="1" destOrd="0" parTransId="{B5B1AB38-FD43-4FD1-A78F-40232DE1B138}" sibTransId="{EFA07E86-E5D6-4DDC-BD95-541F39FC88BF}"/>
    <dgm:cxn modelId="{673B28DC-08E7-4413-9EC5-4A6C586E6FE8}" type="presOf" srcId="{DB237BDE-C449-4FD9-A0C0-CE1B52535964}" destId="{BF572073-09DA-4D12-90DA-22624731B10C}" srcOrd="0" destOrd="0" presId="urn:microsoft.com/office/officeart/2005/8/layout/vList2"/>
    <dgm:cxn modelId="{72A91D8C-FFC0-41D7-97C5-28CE494E6226}" srcId="{2F2BBCBA-0C98-480A-A78D-F9A3514ECCB5}" destId="{1F5D2BDB-205D-444B-B5B7-41A2FAB72B6D}" srcOrd="0" destOrd="0" parTransId="{21F28775-B8D6-47D1-97C8-A10F8FFB34BA}" sibTransId="{2D8E47BD-B840-477A-88F8-6A20D41FA125}"/>
    <dgm:cxn modelId="{1F3318C0-8907-4895-B172-4CF744AFE777}" type="presOf" srcId="{54F98908-B42D-4AE8-80AF-ABB499F2296F}" destId="{54A207E9-B4F9-4A3F-A846-927B1E1A3F62}" srcOrd="0" destOrd="0" presId="urn:microsoft.com/office/officeart/2005/8/layout/vList2"/>
    <dgm:cxn modelId="{5A48EB7D-1983-4A6E-A897-74F7F45CC604}" type="presOf" srcId="{10474C81-C875-472E-BE3E-E396553F056D}" destId="{5C2CECF0-2749-4EB1-B36C-915BD74145CD}" srcOrd="0" destOrd="0" presId="urn:microsoft.com/office/officeart/2005/8/layout/vList2"/>
    <dgm:cxn modelId="{1DFEB24C-76AD-4AAC-B3F0-9D79B9B63406}" type="presOf" srcId="{F49480A5-C02C-447E-A887-800B2EAC9B1A}" destId="{C9E0747B-FCE2-41C9-9C7C-99912371745C}" srcOrd="0" destOrd="0" presId="urn:microsoft.com/office/officeart/2005/8/layout/vList2"/>
    <dgm:cxn modelId="{D4AC09D0-1524-4478-8453-8F2DD9D4C388}" type="presParOf" srcId="{244BD144-9878-4B94-A816-77F4DFA735E1}" destId="{BFE45268-CCED-456B-B3A4-44DAFE920647}" srcOrd="0" destOrd="0" presId="urn:microsoft.com/office/officeart/2005/8/layout/vList2"/>
    <dgm:cxn modelId="{9A11A831-0501-4794-B2B7-EA55C4947C74}" type="presParOf" srcId="{244BD144-9878-4B94-A816-77F4DFA735E1}" destId="{2A828341-D10A-4FF7-9766-FB05781CDE9C}" srcOrd="1" destOrd="0" presId="urn:microsoft.com/office/officeart/2005/8/layout/vList2"/>
    <dgm:cxn modelId="{37488B8D-B6FD-436D-92F9-90C6A5FCF496}" type="presParOf" srcId="{244BD144-9878-4B94-A816-77F4DFA735E1}" destId="{16CAF992-0D99-48B2-AEDA-6386F16C6453}" srcOrd="2" destOrd="0" presId="urn:microsoft.com/office/officeart/2005/8/layout/vList2"/>
    <dgm:cxn modelId="{3D984FDA-8AC1-4179-B2C5-98086F953D4C}" type="presParOf" srcId="{244BD144-9878-4B94-A816-77F4DFA735E1}" destId="{43D69494-1B85-40BE-8E04-0ABC1507D708}" srcOrd="3" destOrd="0" presId="urn:microsoft.com/office/officeart/2005/8/layout/vList2"/>
    <dgm:cxn modelId="{135BEC83-A258-4EE1-B7CE-FBF79DD9E185}" type="presParOf" srcId="{244BD144-9878-4B94-A816-77F4DFA735E1}" destId="{54A207E9-B4F9-4A3F-A846-927B1E1A3F62}" srcOrd="4" destOrd="0" presId="urn:microsoft.com/office/officeart/2005/8/layout/vList2"/>
    <dgm:cxn modelId="{0F84A03B-9973-4826-9066-08D30B00B0B8}" type="presParOf" srcId="{244BD144-9878-4B94-A816-77F4DFA735E1}" destId="{C9E0747B-FCE2-41C9-9C7C-99912371745C}" srcOrd="5" destOrd="0" presId="urn:microsoft.com/office/officeart/2005/8/layout/vList2"/>
    <dgm:cxn modelId="{4ED23129-C3D2-4979-BDDD-B94EC16CA5FB}" type="presParOf" srcId="{244BD144-9878-4B94-A816-77F4DFA735E1}" destId="{5C2CECF0-2749-4EB1-B36C-915BD74145CD}" srcOrd="6" destOrd="0" presId="urn:microsoft.com/office/officeart/2005/8/layout/vList2"/>
    <dgm:cxn modelId="{8E6926C1-882F-4EE2-9946-1D5DC21AA2A2}" type="presParOf" srcId="{244BD144-9878-4B94-A816-77F4DFA735E1}" destId="{BF572073-09DA-4D12-90DA-22624731B10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E99F7C-B062-4BC3-91A4-2A7EBB4C803B}">
      <dsp:nvSpPr>
        <dsp:cNvPr id="0" name=""/>
        <dsp:cNvSpPr/>
      </dsp:nvSpPr>
      <dsp:spPr>
        <a:xfrm>
          <a:off x="0" y="126577"/>
          <a:ext cx="7273160" cy="7830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Studentcare</a:t>
          </a:r>
          <a:r>
            <a:rPr lang="en-CA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was f</a:t>
          </a:r>
          <a:r>
            <a:rPr kumimoji="0" lang="en-CA" sz="1800" b="1" i="0" u="none" strike="noStrike" kern="120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ounded</a:t>
          </a:r>
          <a:r>
            <a: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by student</a:t>
          </a:r>
          <a:r>
            <a:rPr lang="en-CA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</a:t>
          </a:r>
          <a:r>
            <a: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in </a:t>
          </a:r>
          <a:r>
            <a: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1996</a:t>
          </a:r>
        </a:p>
      </dsp:txBody>
      <dsp:txXfrm>
        <a:off x="0" y="126577"/>
        <a:ext cx="7273160" cy="783059"/>
      </dsp:txXfrm>
    </dsp:sp>
    <dsp:sp modelId="{495EDEF4-B6C0-43C1-9859-942875DB1FC6}">
      <dsp:nvSpPr>
        <dsp:cNvPr id="0" name=""/>
        <dsp:cNvSpPr/>
      </dsp:nvSpPr>
      <dsp:spPr>
        <a:xfrm>
          <a:off x="0" y="941316"/>
          <a:ext cx="7273160" cy="7830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Leading provider </a:t>
          </a:r>
          <a:r>
            <a: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of student H&amp;D Plans in Canada</a:t>
          </a:r>
        </a:p>
      </dsp:txBody>
      <dsp:txXfrm>
        <a:off x="0" y="941316"/>
        <a:ext cx="7273160" cy="783059"/>
      </dsp:txXfrm>
    </dsp:sp>
    <dsp:sp modelId="{96B80FED-E1D0-4AA7-BC2B-BFDB63DED86D}">
      <dsp:nvSpPr>
        <dsp:cNvPr id="0" name=""/>
        <dsp:cNvSpPr/>
      </dsp:nvSpPr>
      <dsp:spPr>
        <a:xfrm>
          <a:off x="0" y="1756055"/>
          <a:ext cx="7273160" cy="7830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Representing over 700,000 students at over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75+</a:t>
          </a:r>
          <a:r>
            <a:rPr kumimoji="0" lang="en-CA" sz="18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associations</a:t>
          </a:r>
        </a:p>
      </dsp:txBody>
      <dsp:txXfrm>
        <a:off x="0" y="1756055"/>
        <a:ext cx="7273160" cy="783059"/>
      </dsp:txXfrm>
    </dsp:sp>
    <dsp:sp modelId="{E3AB8C5B-C204-45AD-AA94-4E39EF3DC68C}">
      <dsp:nvSpPr>
        <dsp:cNvPr id="0" name=""/>
        <dsp:cNvSpPr/>
      </dsp:nvSpPr>
      <dsp:spPr>
        <a:xfrm>
          <a:off x="0" y="2570794"/>
          <a:ext cx="7273160" cy="7830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Leader in innovation, service, and technology solutions</a:t>
          </a:r>
        </a:p>
      </dsp:txBody>
      <dsp:txXfrm>
        <a:off x="0" y="2570794"/>
        <a:ext cx="7273160" cy="783059"/>
      </dsp:txXfrm>
    </dsp:sp>
    <dsp:sp modelId="{A9375929-AFB1-4388-9ED2-122225E2BB6F}">
      <dsp:nvSpPr>
        <dsp:cNvPr id="0" name=""/>
        <dsp:cNvSpPr/>
      </dsp:nvSpPr>
      <dsp:spPr>
        <a:xfrm>
          <a:off x="0" y="3280940"/>
          <a:ext cx="7273160" cy="7830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Consultant/Broker &amp; Administrator, accountable to</a:t>
          </a:r>
          <a:r>
            <a:rPr kumimoji="0" lang="en-CA" sz="18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rPr>
            <a:t> the UASU</a:t>
          </a:r>
          <a:endParaRPr kumimoji="0" lang="en-CA" sz="18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ea typeface="ＭＳ Ｐゴシック" pitchFamily="34" charset="-128"/>
            <a:cs typeface="Arial" pitchFamily="34" charset="0"/>
          </a:endParaRPr>
        </a:p>
      </dsp:txBody>
      <dsp:txXfrm>
        <a:off x="0" y="3280940"/>
        <a:ext cx="7273160" cy="7830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E45625-21EB-4BF8-A8AC-BD37D4F34791}">
      <dsp:nvSpPr>
        <dsp:cNvPr id="0" name=""/>
        <dsp:cNvSpPr/>
      </dsp:nvSpPr>
      <dsp:spPr>
        <a:xfrm>
          <a:off x="2205890" y="1873965"/>
          <a:ext cx="2352963" cy="23597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latin typeface="Arial" pitchFamily="34" charset="0"/>
              <a:cs typeface="Arial" pitchFamily="34" charset="0"/>
            </a:rPr>
            <a:t>One of the largest and most popular UASU services</a:t>
          </a:r>
          <a:endParaRPr lang="en-US" sz="2200" b="0" kern="1200" dirty="0">
            <a:latin typeface="Arial" pitchFamily="34" charset="0"/>
            <a:cs typeface="Arial" pitchFamily="34" charset="0"/>
          </a:endParaRPr>
        </a:p>
      </dsp:txBody>
      <dsp:txXfrm>
        <a:off x="2205890" y="1873965"/>
        <a:ext cx="2352963" cy="2359776"/>
      </dsp:txXfrm>
    </dsp:sp>
    <dsp:sp modelId="{928C9AA8-5C4C-46D7-9710-205F6F9B10F7}">
      <dsp:nvSpPr>
        <dsp:cNvPr id="0" name=""/>
        <dsp:cNvSpPr/>
      </dsp:nvSpPr>
      <dsp:spPr>
        <a:xfrm rot="11800389">
          <a:off x="838805" y="2236744"/>
          <a:ext cx="1368739" cy="520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B0E18A-2EE8-4D57-8B58-F680788FAC3D}">
      <dsp:nvSpPr>
        <dsp:cNvPr id="0" name=""/>
        <dsp:cNvSpPr/>
      </dsp:nvSpPr>
      <dsp:spPr>
        <a:xfrm>
          <a:off x="0" y="1606601"/>
          <a:ext cx="1735156" cy="1388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itchFamily="34" charset="0"/>
              <a:cs typeface="Arial" pitchFamily="34" charset="0"/>
            </a:rPr>
            <a:t>Established by student </a:t>
          </a:r>
          <a:r>
            <a:rPr lang="en-US" sz="2200" b="1" kern="12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rPr>
            <a:t>referendum</a:t>
          </a:r>
          <a:endParaRPr lang="en-US" sz="2200" b="1" kern="1200" dirty="0">
            <a:solidFill>
              <a:schemeClr val="bg1">
                <a:lumMod val="8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1606601"/>
        <a:ext cx="1735156" cy="1388125"/>
      </dsp:txXfrm>
    </dsp:sp>
    <dsp:sp modelId="{AED5DCAB-1B94-4C3A-AD3A-C6EB3F15BACE}">
      <dsp:nvSpPr>
        <dsp:cNvPr id="0" name=""/>
        <dsp:cNvSpPr/>
      </dsp:nvSpPr>
      <dsp:spPr>
        <a:xfrm rot="14629584">
          <a:off x="1935538" y="1113153"/>
          <a:ext cx="1241844" cy="520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ABF89A-D8DF-4298-A283-F244241A2B4B}">
      <dsp:nvSpPr>
        <dsp:cNvPr id="0" name=""/>
        <dsp:cNvSpPr/>
      </dsp:nvSpPr>
      <dsp:spPr>
        <a:xfrm>
          <a:off x="1414998" y="122110"/>
          <a:ext cx="1735156" cy="1388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itchFamily="34" charset="0"/>
              <a:cs typeface="Arial" pitchFamily="34" charset="0"/>
            </a:rPr>
            <a:t>Integrated part of </a:t>
          </a:r>
          <a:r>
            <a:rPr lang="en-US" sz="2200" b="1" kern="1200" dirty="0" err="1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rPr>
            <a:t>UofA</a:t>
          </a:r>
          <a:r>
            <a:rPr lang="en-US" sz="2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smtClean="0">
              <a:latin typeface="Arial" pitchFamily="34" charset="0"/>
              <a:cs typeface="Arial" pitchFamily="34" charset="0"/>
            </a:rPr>
            <a:t>landscape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>
        <a:off x="1414998" y="122110"/>
        <a:ext cx="1735156" cy="1388125"/>
      </dsp:txXfrm>
    </dsp:sp>
    <dsp:sp modelId="{F2763155-3527-4DCE-B802-E2B2BB77B019}">
      <dsp:nvSpPr>
        <dsp:cNvPr id="0" name=""/>
        <dsp:cNvSpPr/>
      </dsp:nvSpPr>
      <dsp:spPr>
        <a:xfrm rot="17600910">
          <a:off x="3612395" y="1144832"/>
          <a:ext cx="1199965" cy="520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17359D-19CF-4E93-9AE0-38EB4D44597B}">
      <dsp:nvSpPr>
        <dsp:cNvPr id="0" name=""/>
        <dsp:cNvSpPr/>
      </dsp:nvSpPr>
      <dsp:spPr>
        <a:xfrm>
          <a:off x="3264850" y="120556"/>
          <a:ext cx="2176355" cy="1369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Arial" pitchFamily="34" charset="0"/>
              <a:cs typeface="Arial" pitchFamily="34" charset="0"/>
            </a:rPr>
            <a:t>Over</a:t>
          </a:r>
          <a:br>
            <a:rPr lang="en-US" sz="2400" b="0" kern="1200" dirty="0" smtClean="0">
              <a:latin typeface="Arial" pitchFamily="34" charset="0"/>
              <a:cs typeface="Arial" pitchFamily="34" charset="0"/>
            </a:rPr>
          </a:br>
          <a:r>
            <a:rPr lang="en-US" sz="2200" b="1" kern="12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rPr>
            <a:t>$4 million </a:t>
          </a:r>
          <a:br>
            <a:rPr lang="en-US" sz="2200" b="1" kern="12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en-US" sz="2400" b="0" kern="1200" dirty="0" smtClean="0">
              <a:latin typeface="Arial" pitchFamily="34" charset="0"/>
              <a:cs typeface="Arial" pitchFamily="34" charset="0"/>
            </a:rPr>
            <a:t>in claims paid in 2015-16</a:t>
          </a:r>
          <a:endParaRPr lang="en-US" sz="2400" b="0" kern="1200" dirty="0">
            <a:latin typeface="Arial" pitchFamily="34" charset="0"/>
            <a:cs typeface="Arial" pitchFamily="34" charset="0"/>
          </a:endParaRPr>
        </a:p>
      </dsp:txBody>
      <dsp:txXfrm>
        <a:off x="3264850" y="120556"/>
        <a:ext cx="2176355" cy="1369399"/>
      </dsp:txXfrm>
    </dsp:sp>
    <dsp:sp modelId="{0C9B9CE5-F6F5-4311-9330-3AF3B30AF77B}">
      <dsp:nvSpPr>
        <dsp:cNvPr id="0" name=""/>
        <dsp:cNvSpPr/>
      </dsp:nvSpPr>
      <dsp:spPr>
        <a:xfrm rot="20599611">
          <a:off x="4557198" y="2236744"/>
          <a:ext cx="1368739" cy="520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F9A75E-A01C-4D0E-8FC2-1748609601ED}">
      <dsp:nvSpPr>
        <dsp:cNvPr id="0" name=""/>
        <dsp:cNvSpPr/>
      </dsp:nvSpPr>
      <dsp:spPr>
        <a:xfrm>
          <a:off x="5029587" y="1606601"/>
          <a:ext cx="1735156" cy="1388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itchFamily="34" charset="0"/>
              <a:cs typeface="Arial" pitchFamily="34" charset="0"/>
            </a:rPr>
            <a:t>Over </a:t>
          </a:r>
          <a:r>
            <a:rPr lang="en-US" sz="2200" b="1" kern="12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rPr>
            <a:t>20,000</a:t>
          </a:r>
          <a:r>
            <a:rPr lang="en-US" sz="2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200" b="0" kern="1200" dirty="0" smtClean="0">
              <a:latin typeface="Arial" pitchFamily="34" charset="0"/>
              <a:cs typeface="Arial" pitchFamily="34" charset="0"/>
            </a:rPr>
            <a:t>students </a:t>
          </a:r>
          <a:r>
            <a:rPr lang="en-US" sz="2200" kern="1200" dirty="0" smtClean="0">
              <a:latin typeface="Arial" pitchFamily="34" charset="0"/>
              <a:cs typeface="Arial" pitchFamily="34" charset="0"/>
            </a:rPr>
            <a:t>enrolled in the Plan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>
        <a:off x="5029587" y="1606601"/>
        <a:ext cx="1735156" cy="13881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2E1AA5-6017-4A33-8239-8ABC2B9297C4}">
      <dsp:nvSpPr>
        <dsp:cNvPr id="0" name=""/>
        <dsp:cNvSpPr/>
      </dsp:nvSpPr>
      <dsp:spPr>
        <a:xfrm>
          <a:off x="502246" y="1143497"/>
          <a:ext cx="3594885" cy="2238967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itchFamily="34" charset="0"/>
              <a:cs typeface="Arial" pitchFamily="34" charset="0"/>
            </a:rPr>
            <a:t>Consultant</a:t>
          </a:r>
          <a:endParaRPr lang="en-US" sz="26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Negotiation with Insurer</a:t>
          </a:r>
          <a:endParaRPr lang="en-US" sz="2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Plan Set-Up</a:t>
          </a:r>
          <a:endParaRPr lang="en-US" sz="2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Strategy</a:t>
          </a:r>
          <a:endParaRPr lang="en-US" sz="2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Reporting &amp; Surveys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>
        <a:off x="502246" y="1143497"/>
        <a:ext cx="3594885" cy="2238967"/>
      </dsp:txXfrm>
    </dsp:sp>
    <dsp:sp modelId="{21AB0884-E2E1-4302-A7E5-8946B186C9D4}">
      <dsp:nvSpPr>
        <dsp:cNvPr id="0" name=""/>
        <dsp:cNvSpPr/>
      </dsp:nvSpPr>
      <dsp:spPr>
        <a:xfrm>
          <a:off x="2299689" y="406544"/>
          <a:ext cx="3712873" cy="3712873"/>
        </a:xfrm>
        <a:custGeom>
          <a:avLst/>
          <a:gdLst/>
          <a:ahLst/>
          <a:cxnLst/>
          <a:rect l="0" t="0" r="0" b="0"/>
          <a:pathLst>
            <a:path>
              <a:moveTo>
                <a:pt x="393429" y="713647"/>
              </a:moveTo>
              <a:arcTo wR="1856436" hR="1856436" stAng="13079654" swAng="61716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FBEFC-4C2E-4EA3-909C-D73D218C1120}">
      <dsp:nvSpPr>
        <dsp:cNvPr id="0" name=""/>
        <dsp:cNvSpPr/>
      </dsp:nvSpPr>
      <dsp:spPr>
        <a:xfrm>
          <a:off x="4297772" y="1114003"/>
          <a:ext cx="3429580" cy="2297955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Administrator</a:t>
          </a:r>
          <a:endParaRPr lang="en-US" sz="28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itchFamily="34" charset="0"/>
              <a:cs typeface="Arial" pitchFamily="34" charset="0"/>
            </a:rPr>
            <a:t>Opt Out/Enrolments</a:t>
          </a:r>
          <a:endParaRPr lang="en-US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itchFamily="34" charset="0"/>
              <a:cs typeface="Arial" pitchFamily="34" charset="0"/>
            </a:rPr>
            <a:t>Communications</a:t>
          </a:r>
          <a:endParaRPr lang="en-US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itchFamily="34" charset="0"/>
              <a:cs typeface="Arial" pitchFamily="34" charset="0"/>
            </a:rPr>
            <a:t>Data Transfer</a:t>
          </a:r>
          <a:endParaRPr lang="en-US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itchFamily="34" charset="0"/>
              <a:cs typeface="Arial" pitchFamily="34" charset="0"/>
            </a:rPr>
            <a:t>Community Builder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>
        <a:off x="4297772" y="1114003"/>
        <a:ext cx="3429580" cy="2297955"/>
      </dsp:txXfrm>
    </dsp:sp>
    <dsp:sp modelId="{CE9BCE6E-7FEF-497F-BE6C-06233B3833B1}">
      <dsp:nvSpPr>
        <dsp:cNvPr id="0" name=""/>
        <dsp:cNvSpPr/>
      </dsp:nvSpPr>
      <dsp:spPr>
        <a:xfrm>
          <a:off x="2299689" y="406544"/>
          <a:ext cx="3712873" cy="3712873"/>
        </a:xfrm>
        <a:custGeom>
          <a:avLst/>
          <a:gdLst/>
          <a:ahLst/>
          <a:cxnLst/>
          <a:rect l="0" t="0" r="0" b="0"/>
          <a:pathLst>
            <a:path>
              <a:moveTo>
                <a:pt x="3296215" y="3028356"/>
              </a:moveTo>
              <a:arcTo wR="1856436" hR="1856436" stAng="2348648" swAng="61716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F3CADA-B446-4F32-989B-75095AF96DC0}">
      <dsp:nvSpPr>
        <dsp:cNvPr id="0" name=""/>
        <dsp:cNvSpPr/>
      </dsp:nvSpPr>
      <dsp:spPr>
        <a:xfrm>
          <a:off x="1471696" y="134362"/>
          <a:ext cx="1191085" cy="774205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Web</a:t>
          </a:r>
          <a:endParaRPr lang="en-US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71696" y="134362"/>
        <a:ext cx="1191085" cy="774205"/>
      </dsp:txXfrm>
    </dsp:sp>
    <dsp:sp modelId="{29846E31-5CD3-452A-B4F1-FF8538DEC57F}">
      <dsp:nvSpPr>
        <dsp:cNvPr id="0" name=""/>
        <dsp:cNvSpPr/>
      </dsp:nvSpPr>
      <dsp:spPr>
        <a:xfrm>
          <a:off x="520606" y="521465"/>
          <a:ext cx="3093266" cy="3093266"/>
        </a:xfrm>
        <a:custGeom>
          <a:avLst/>
          <a:gdLst/>
          <a:ahLst/>
          <a:cxnLst/>
          <a:rect l="0" t="0" r="0" b="0"/>
          <a:pathLst>
            <a:path>
              <a:moveTo>
                <a:pt x="2150356" y="122697"/>
              </a:moveTo>
              <a:arcTo wR="1546633" hR="1546633" stAng="17578564" swAng="19612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DAE96-6055-4FB5-993F-E01C5648756D}">
      <dsp:nvSpPr>
        <dsp:cNvPr id="0" name=""/>
        <dsp:cNvSpPr/>
      </dsp:nvSpPr>
      <dsp:spPr>
        <a:xfrm>
          <a:off x="2942632" y="1203060"/>
          <a:ext cx="1191085" cy="774205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Targeted Email</a:t>
          </a:r>
          <a:endParaRPr lang="en-US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942632" y="1203060"/>
        <a:ext cx="1191085" cy="774205"/>
      </dsp:txXfrm>
    </dsp:sp>
    <dsp:sp modelId="{FBCEC48D-5EF0-499C-AFDF-50F040C9CCE3}">
      <dsp:nvSpPr>
        <dsp:cNvPr id="0" name=""/>
        <dsp:cNvSpPr/>
      </dsp:nvSpPr>
      <dsp:spPr>
        <a:xfrm>
          <a:off x="520606" y="521465"/>
          <a:ext cx="3093266" cy="3093266"/>
        </a:xfrm>
        <a:custGeom>
          <a:avLst/>
          <a:gdLst/>
          <a:ahLst/>
          <a:cxnLst/>
          <a:rect l="0" t="0" r="0" b="0"/>
          <a:pathLst>
            <a:path>
              <a:moveTo>
                <a:pt x="3091146" y="1465685"/>
              </a:moveTo>
              <a:arcTo wR="1546633" hR="1546633" stAng="21419993" swAng="21960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4B05E-6974-4428-8D1B-39E1B3634383}">
      <dsp:nvSpPr>
        <dsp:cNvPr id="0" name=""/>
        <dsp:cNvSpPr/>
      </dsp:nvSpPr>
      <dsp:spPr>
        <a:xfrm>
          <a:off x="2380785" y="2932248"/>
          <a:ext cx="1191085" cy="774205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On-Campus</a:t>
          </a:r>
          <a:b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Events</a:t>
          </a:r>
          <a:endParaRPr lang="en-US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380785" y="2932248"/>
        <a:ext cx="1191085" cy="774205"/>
      </dsp:txXfrm>
    </dsp:sp>
    <dsp:sp modelId="{333C8489-2E4F-4626-BFE1-014FD8B4BCFF}">
      <dsp:nvSpPr>
        <dsp:cNvPr id="0" name=""/>
        <dsp:cNvSpPr/>
      </dsp:nvSpPr>
      <dsp:spPr>
        <a:xfrm>
          <a:off x="520606" y="521465"/>
          <a:ext cx="3093266" cy="3093266"/>
        </a:xfrm>
        <a:custGeom>
          <a:avLst/>
          <a:gdLst/>
          <a:ahLst/>
          <a:cxnLst/>
          <a:rect l="0" t="0" r="0" b="0"/>
          <a:pathLst>
            <a:path>
              <a:moveTo>
                <a:pt x="1854035" y="3062409"/>
              </a:moveTo>
              <a:arcTo wR="1546633" hR="1546633" stAng="4712147" swAng="13757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122FD-BDAE-4C8A-888E-CE6B7C4B7781}">
      <dsp:nvSpPr>
        <dsp:cNvPr id="0" name=""/>
        <dsp:cNvSpPr/>
      </dsp:nvSpPr>
      <dsp:spPr>
        <a:xfrm>
          <a:off x="562608" y="2932248"/>
          <a:ext cx="1191085" cy="774205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Campus Media</a:t>
          </a:r>
          <a:endParaRPr lang="en-US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62608" y="2932248"/>
        <a:ext cx="1191085" cy="774205"/>
      </dsp:txXfrm>
    </dsp:sp>
    <dsp:sp modelId="{4C41A731-7BCB-4841-8CAC-FBF509B11EC8}">
      <dsp:nvSpPr>
        <dsp:cNvPr id="0" name=""/>
        <dsp:cNvSpPr/>
      </dsp:nvSpPr>
      <dsp:spPr>
        <a:xfrm>
          <a:off x="520606" y="521465"/>
          <a:ext cx="3093266" cy="3093266"/>
        </a:xfrm>
        <a:custGeom>
          <a:avLst/>
          <a:gdLst/>
          <a:ahLst/>
          <a:cxnLst/>
          <a:rect l="0" t="0" r="0" b="0"/>
          <a:pathLst>
            <a:path>
              <a:moveTo>
                <a:pt x="258427" y="2402554"/>
              </a:moveTo>
              <a:arcTo wR="1546633" hR="1546633" stAng="8783927" swAng="21960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2B9B0-3224-4703-8E06-2C8C8E3A3CAB}">
      <dsp:nvSpPr>
        <dsp:cNvPr id="0" name=""/>
        <dsp:cNvSpPr/>
      </dsp:nvSpPr>
      <dsp:spPr>
        <a:xfrm>
          <a:off x="761" y="1203060"/>
          <a:ext cx="1191085" cy="774205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 of A</a:t>
          </a:r>
          <a:b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Integration</a:t>
          </a:r>
          <a:endParaRPr lang="en-US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761" y="1203060"/>
        <a:ext cx="1191085" cy="774205"/>
      </dsp:txXfrm>
    </dsp:sp>
    <dsp:sp modelId="{3589608C-CB99-4A6F-A519-2EB215C081D1}">
      <dsp:nvSpPr>
        <dsp:cNvPr id="0" name=""/>
        <dsp:cNvSpPr/>
      </dsp:nvSpPr>
      <dsp:spPr>
        <a:xfrm>
          <a:off x="520606" y="521465"/>
          <a:ext cx="3093266" cy="3093266"/>
        </a:xfrm>
        <a:custGeom>
          <a:avLst/>
          <a:gdLst/>
          <a:ahLst/>
          <a:cxnLst/>
          <a:rect l="0" t="0" r="0" b="0"/>
          <a:pathLst>
            <a:path>
              <a:moveTo>
                <a:pt x="269517" y="674252"/>
              </a:moveTo>
              <a:arcTo wR="1546633" hR="1546633" stAng="12860188" swAng="19612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299726-E12B-40E1-9636-5CC9846378C5}">
      <dsp:nvSpPr>
        <dsp:cNvPr id="0" name=""/>
        <dsp:cNvSpPr/>
      </dsp:nvSpPr>
      <dsp:spPr>
        <a:xfrm>
          <a:off x="0" y="12849"/>
          <a:ext cx="7666075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>
              <a:latin typeface="Arial" pitchFamily="34" charset="0"/>
              <a:cs typeface="Arial" pitchFamily="34" charset="0"/>
            </a:rPr>
            <a:t>Health Claims</a:t>
          </a:r>
          <a:endParaRPr lang="en-CA" sz="2600" kern="1200" dirty="0">
            <a:latin typeface="Arial" pitchFamily="34" charset="0"/>
            <a:cs typeface="Arial" pitchFamily="34" charset="0"/>
          </a:endParaRPr>
        </a:p>
      </dsp:txBody>
      <dsp:txXfrm>
        <a:off x="0" y="12849"/>
        <a:ext cx="7666075" cy="1048320"/>
      </dsp:txXfrm>
    </dsp:sp>
    <dsp:sp modelId="{B0E6993D-1B5C-4E9F-8BD9-D04B10CCF027}">
      <dsp:nvSpPr>
        <dsp:cNvPr id="0" name=""/>
        <dsp:cNvSpPr/>
      </dsp:nvSpPr>
      <dsp:spPr>
        <a:xfrm>
          <a:off x="0" y="1061169"/>
          <a:ext cx="7666075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39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2000" kern="1200" dirty="0" smtClean="0">
              <a:latin typeface="Arial" pitchFamily="34" charset="0"/>
              <a:cs typeface="Arial" pitchFamily="34" charset="0"/>
            </a:rPr>
            <a:t>Significant increases in Vision Care, </a:t>
          </a:r>
          <a:r>
            <a:rPr lang="en-CA" sz="2000" kern="1200" dirty="0" err="1" smtClean="0">
              <a:latin typeface="Arial" pitchFamily="34" charset="0"/>
              <a:cs typeface="Arial" pitchFamily="34" charset="0"/>
            </a:rPr>
            <a:t>Physio</a:t>
          </a:r>
          <a:r>
            <a:rPr lang="en-CA" sz="2000" kern="1200" dirty="0" smtClean="0">
              <a:latin typeface="Arial" pitchFamily="34" charset="0"/>
              <a:cs typeface="Arial" pitchFamily="34" charset="0"/>
            </a:rPr>
            <a:t>/</a:t>
          </a:r>
          <a:r>
            <a:rPr lang="en-CA" sz="2000" kern="1200" dirty="0" err="1" smtClean="0">
              <a:latin typeface="Arial" pitchFamily="34" charset="0"/>
              <a:cs typeface="Arial" pitchFamily="34" charset="0"/>
            </a:rPr>
            <a:t>Chiro</a:t>
          </a:r>
          <a:r>
            <a:rPr lang="en-CA" sz="2000" kern="1200" dirty="0" smtClean="0">
              <a:latin typeface="Arial" pitchFamily="34" charset="0"/>
              <a:cs typeface="Arial" pitchFamily="34" charset="0"/>
            </a:rPr>
            <a:t>, &amp; P. Drugs</a:t>
          </a:r>
          <a:endParaRPr lang="en-CA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2000" kern="1200" dirty="0" smtClean="0">
              <a:latin typeface="Arial" pitchFamily="34" charset="0"/>
              <a:cs typeface="Arial" pitchFamily="34" charset="0"/>
            </a:rPr>
            <a:t>117% per capita increase in Psychology Claims paid</a:t>
          </a:r>
          <a:endParaRPr lang="en-CA" sz="2000" kern="1200" dirty="0">
            <a:latin typeface="Arial" pitchFamily="34" charset="0"/>
            <a:cs typeface="Arial" pitchFamily="34" charset="0"/>
          </a:endParaRPr>
        </a:p>
      </dsp:txBody>
      <dsp:txXfrm>
        <a:off x="0" y="1061169"/>
        <a:ext cx="7666075" cy="1014300"/>
      </dsp:txXfrm>
    </dsp:sp>
    <dsp:sp modelId="{99F7D536-CEDE-464C-8479-3B2E5D9D80D6}">
      <dsp:nvSpPr>
        <dsp:cNvPr id="0" name=""/>
        <dsp:cNvSpPr/>
      </dsp:nvSpPr>
      <dsp:spPr>
        <a:xfrm>
          <a:off x="0" y="2075469"/>
          <a:ext cx="7666075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>
              <a:latin typeface="Arial" pitchFamily="34" charset="0"/>
              <a:cs typeface="Arial" pitchFamily="34" charset="0"/>
            </a:rPr>
            <a:t>Dental Claims</a:t>
          </a:r>
          <a:endParaRPr lang="en-CA" sz="2600" kern="1200" dirty="0">
            <a:latin typeface="Arial" pitchFamily="34" charset="0"/>
            <a:cs typeface="Arial" pitchFamily="34" charset="0"/>
          </a:endParaRPr>
        </a:p>
      </dsp:txBody>
      <dsp:txXfrm>
        <a:off x="0" y="2075469"/>
        <a:ext cx="7666075" cy="1048320"/>
      </dsp:txXfrm>
    </dsp:sp>
    <dsp:sp modelId="{3E49860E-E32A-4DD3-8CF2-D8C16861C297}">
      <dsp:nvSpPr>
        <dsp:cNvPr id="0" name=""/>
        <dsp:cNvSpPr/>
      </dsp:nvSpPr>
      <dsp:spPr>
        <a:xfrm>
          <a:off x="0" y="3123789"/>
          <a:ext cx="7666075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39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2000" kern="1200" dirty="0" smtClean="0">
              <a:latin typeface="Arial" pitchFamily="34" charset="0"/>
              <a:cs typeface="Arial" pitchFamily="34" charset="0"/>
            </a:rPr>
            <a:t>Huge increase in non-preventative procedure claims (32.5% per capita increase in claims paid)</a:t>
          </a:r>
          <a:endParaRPr lang="en-CA" sz="2000" kern="1200" dirty="0">
            <a:latin typeface="Arial" pitchFamily="34" charset="0"/>
            <a:cs typeface="Arial" pitchFamily="34" charset="0"/>
          </a:endParaRPr>
        </a:p>
      </dsp:txBody>
      <dsp:txXfrm>
        <a:off x="0" y="3123789"/>
        <a:ext cx="7666075" cy="9273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E45268-CCED-456B-B3A4-44DAFE920647}">
      <dsp:nvSpPr>
        <dsp:cNvPr id="0" name=""/>
        <dsp:cNvSpPr/>
      </dsp:nvSpPr>
      <dsp:spPr>
        <a:xfrm>
          <a:off x="0" y="429"/>
          <a:ext cx="7551682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>
              <a:latin typeface="Arial" pitchFamily="34" charset="0"/>
              <a:cs typeface="Arial" pitchFamily="34" charset="0"/>
            </a:rPr>
            <a:t>A. Increase Plan Fee </a:t>
          </a:r>
        </a:p>
      </dsp:txBody>
      <dsp:txXfrm>
        <a:off x="0" y="429"/>
        <a:ext cx="7551682" cy="1067040"/>
      </dsp:txXfrm>
    </dsp:sp>
    <dsp:sp modelId="{2A828341-D10A-4FF7-9766-FB05781CDE9C}">
      <dsp:nvSpPr>
        <dsp:cNvPr id="0" name=""/>
        <dsp:cNvSpPr/>
      </dsp:nvSpPr>
      <dsp:spPr>
        <a:xfrm>
          <a:off x="0" y="1067469"/>
          <a:ext cx="7551682" cy="622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6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2400" kern="1200" dirty="0" smtClean="0">
              <a:latin typeface="Arial" pitchFamily="34" charset="0"/>
              <a:cs typeface="Arial" pitchFamily="34" charset="0"/>
            </a:rPr>
            <a:t>Requires approval of Council</a:t>
          </a:r>
          <a:endParaRPr lang="en-CA" sz="2400" kern="1200" dirty="0">
            <a:latin typeface="Arial" pitchFamily="34" charset="0"/>
            <a:cs typeface="Arial" pitchFamily="34" charset="0"/>
          </a:endParaRPr>
        </a:p>
      </dsp:txBody>
      <dsp:txXfrm>
        <a:off x="0" y="1067469"/>
        <a:ext cx="7551682" cy="622760"/>
      </dsp:txXfrm>
    </dsp:sp>
    <dsp:sp modelId="{16CAF992-0D99-48B2-AEDA-6386F16C6453}">
      <dsp:nvSpPr>
        <dsp:cNvPr id="0" name=""/>
        <dsp:cNvSpPr/>
      </dsp:nvSpPr>
      <dsp:spPr>
        <a:xfrm>
          <a:off x="0" y="1690229"/>
          <a:ext cx="7551682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>
              <a:latin typeface="Arial" pitchFamily="34" charset="0"/>
              <a:cs typeface="Arial" pitchFamily="34" charset="0"/>
            </a:rPr>
            <a:t>B. Subsidize Fee Using Reserve Fund</a:t>
          </a:r>
          <a:endParaRPr lang="en-CA" sz="3200" kern="1200" dirty="0">
            <a:latin typeface="Arial" pitchFamily="34" charset="0"/>
            <a:cs typeface="Arial" pitchFamily="34" charset="0"/>
          </a:endParaRPr>
        </a:p>
      </dsp:txBody>
      <dsp:txXfrm>
        <a:off x="0" y="1690229"/>
        <a:ext cx="7551682" cy="1067040"/>
      </dsp:txXfrm>
    </dsp:sp>
    <dsp:sp modelId="{54A207E9-B4F9-4A3F-A846-927B1E1A3F62}">
      <dsp:nvSpPr>
        <dsp:cNvPr id="0" name=""/>
        <dsp:cNvSpPr/>
      </dsp:nvSpPr>
      <dsp:spPr>
        <a:xfrm>
          <a:off x="0" y="2921429"/>
          <a:ext cx="7551682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>
              <a:latin typeface="Arial" pitchFamily="34" charset="0"/>
              <a:cs typeface="Arial" pitchFamily="34" charset="0"/>
            </a:rPr>
            <a:t>C. Reduce Benefits</a:t>
          </a:r>
          <a:endParaRPr lang="en-CA" sz="3200" kern="1200" dirty="0">
            <a:latin typeface="Arial" pitchFamily="34" charset="0"/>
            <a:cs typeface="Arial" pitchFamily="34" charset="0"/>
          </a:endParaRPr>
        </a:p>
      </dsp:txBody>
      <dsp:txXfrm>
        <a:off x="0" y="2921429"/>
        <a:ext cx="7551682" cy="10670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E45268-CCED-456B-B3A4-44DAFE920647}">
      <dsp:nvSpPr>
        <dsp:cNvPr id="0" name=""/>
        <dsp:cNvSpPr/>
      </dsp:nvSpPr>
      <dsp:spPr>
        <a:xfrm>
          <a:off x="0" y="156289"/>
          <a:ext cx="7551682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>
              <a:latin typeface="Arial" pitchFamily="34" charset="0"/>
              <a:cs typeface="Arial" pitchFamily="34" charset="0"/>
            </a:rPr>
            <a:t>Increase Plan Fee </a:t>
          </a:r>
        </a:p>
      </dsp:txBody>
      <dsp:txXfrm>
        <a:off x="0" y="156289"/>
        <a:ext cx="7551682" cy="538200"/>
      </dsp:txXfrm>
    </dsp:sp>
    <dsp:sp modelId="{2A828341-D10A-4FF7-9766-FB05781CDE9C}">
      <dsp:nvSpPr>
        <dsp:cNvPr id="0" name=""/>
        <dsp:cNvSpPr/>
      </dsp:nvSpPr>
      <dsp:spPr>
        <a:xfrm>
          <a:off x="0" y="694489"/>
          <a:ext cx="755168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66" tIns="29210" rIns="163576" bIns="2921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1800" kern="1200" dirty="0" smtClean="0">
              <a:latin typeface="Arial" pitchFamily="34" charset="0"/>
              <a:cs typeface="Arial" pitchFamily="34" charset="0"/>
            </a:rPr>
            <a:t>10% increase</a:t>
          </a:r>
          <a:endParaRPr lang="en-CA" sz="1800" kern="1200" dirty="0">
            <a:latin typeface="Arial" pitchFamily="34" charset="0"/>
            <a:cs typeface="Arial" pitchFamily="34" charset="0"/>
          </a:endParaRPr>
        </a:p>
      </dsp:txBody>
      <dsp:txXfrm>
        <a:off x="0" y="694489"/>
        <a:ext cx="7551682" cy="380880"/>
      </dsp:txXfrm>
    </dsp:sp>
    <dsp:sp modelId="{16CAF992-0D99-48B2-AEDA-6386F16C6453}">
      <dsp:nvSpPr>
        <dsp:cNvPr id="0" name=""/>
        <dsp:cNvSpPr/>
      </dsp:nvSpPr>
      <dsp:spPr>
        <a:xfrm>
          <a:off x="0" y="1075369"/>
          <a:ext cx="7551682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>
              <a:latin typeface="Arial" pitchFamily="34" charset="0"/>
              <a:cs typeface="Arial" pitchFamily="34" charset="0"/>
            </a:rPr>
            <a:t>B. Subsidize Fee Using Reserve Fund</a:t>
          </a:r>
          <a:endParaRPr lang="en-CA" sz="2300" kern="1200" dirty="0">
            <a:latin typeface="Arial" pitchFamily="34" charset="0"/>
            <a:cs typeface="Arial" pitchFamily="34" charset="0"/>
          </a:endParaRPr>
        </a:p>
      </dsp:txBody>
      <dsp:txXfrm>
        <a:off x="0" y="1075369"/>
        <a:ext cx="7551682" cy="538200"/>
      </dsp:txXfrm>
    </dsp:sp>
    <dsp:sp modelId="{43D69494-1B85-40BE-8E04-0ABC1507D708}">
      <dsp:nvSpPr>
        <dsp:cNvPr id="0" name=""/>
        <dsp:cNvSpPr/>
      </dsp:nvSpPr>
      <dsp:spPr>
        <a:xfrm>
          <a:off x="0" y="1613569"/>
          <a:ext cx="755168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66" tIns="29210" rIns="163576" bIns="2921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1800" kern="1200" dirty="0" smtClean="0">
              <a:latin typeface="Arial" pitchFamily="34" charset="0"/>
              <a:cs typeface="Arial" pitchFamily="34" charset="0"/>
            </a:rPr>
            <a:t>Contribute approx. $80-$90K from Reserve (approx. 10% of Fund) </a:t>
          </a:r>
          <a:endParaRPr lang="en-CA" sz="1800" kern="1200" dirty="0">
            <a:latin typeface="Arial" pitchFamily="34" charset="0"/>
            <a:cs typeface="Arial" pitchFamily="34" charset="0"/>
          </a:endParaRPr>
        </a:p>
      </dsp:txBody>
      <dsp:txXfrm>
        <a:off x="0" y="1613569"/>
        <a:ext cx="7551682" cy="380880"/>
      </dsp:txXfrm>
    </dsp:sp>
    <dsp:sp modelId="{54A207E9-B4F9-4A3F-A846-927B1E1A3F62}">
      <dsp:nvSpPr>
        <dsp:cNvPr id="0" name=""/>
        <dsp:cNvSpPr/>
      </dsp:nvSpPr>
      <dsp:spPr>
        <a:xfrm>
          <a:off x="0" y="1994449"/>
          <a:ext cx="7551682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>
              <a:latin typeface="Arial" pitchFamily="34" charset="0"/>
              <a:cs typeface="Arial" pitchFamily="34" charset="0"/>
            </a:rPr>
            <a:t>C. Reduce Benefits</a:t>
          </a:r>
          <a:endParaRPr lang="en-CA" sz="2300" kern="1200" dirty="0">
            <a:latin typeface="Arial" pitchFamily="34" charset="0"/>
            <a:cs typeface="Arial" pitchFamily="34" charset="0"/>
          </a:endParaRPr>
        </a:p>
      </dsp:txBody>
      <dsp:txXfrm>
        <a:off x="0" y="1994449"/>
        <a:ext cx="7551682" cy="538200"/>
      </dsp:txXfrm>
    </dsp:sp>
    <dsp:sp modelId="{C9E0747B-FCE2-41C9-9C7C-99912371745C}">
      <dsp:nvSpPr>
        <dsp:cNvPr id="0" name=""/>
        <dsp:cNvSpPr/>
      </dsp:nvSpPr>
      <dsp:spPr>
        <a:xfrm>
          <a:off x="0" y="2532649"/>
          <a:ext cx="755168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66" tIns="29210" rIns="163576" bIns="2921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1800" kern="1200" dirty="0" smtClean="0">
              <a:latin typeface="Arial" pitchFamily="34" charset="0"/>
              <a:cs typeface="Arial" pitchFamily="34" charset="0"/>
            </a:rPr>
            <a:t>Reduce Dental Annual Maximum from $750 to $650</a:t>
          </a:r>
          <a:endParaRPr lang="en-CA" sz="1800" kern="1200" dirty="0">
            <a:latin typeface="Arial" pitchFamily="34" charset="0"/>
            <a:cs typeface="Arial" pitchFamily="34" charset="0"/>
          </a:endParaRPr>
        </a:p>
      </dsp:txBody>
      <dsp:txXfrm>
        <a:off x="0" y="2532649"/>
        <a:ext cx="7551682" cy="380880"/>
      </dsp:txXfrm>
    </dsp:sp>
    <dsp:sp modelId="{5C2CECF0-2749-4EB1-B36C-915BD74145CD}">
      <dsp:nvSpPr>
        <dsp:cNvPr id="0" name=""/>
        <dsp:cNvSpPr/>
      </dsp:nvSpPr>
      <dsp:spPr>
        <a:xfrm>
          <a:off x="0" y="2913529"/>
          <a:ext cx="7551682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>
              <a:latin typeface="Arial" pitchFamily="34" charset="0"/>
              <a:cs typeface="Arial" pitchFamily="34" charset="0"/>
            </a:rPr>
            <a:t>D. Rebalance Health &amp; Dental Fees</a:t>
          </a:r>
          <a:endParaRPr lang="en-CA" sz="2300" kern="1200" dirty="0">
            <a:latin typeface="Arial" pitchFamily="34" charset="0"/>
            <a:cs typeface="Arial" pitchFamily="34" charset="0"/>
          </a:endParaRPr>
        </a:p>
      </dsp:txBody>
      <dsp:txXfrm>
        <a:off x="0" y="2913529"/>
        <a:ext cx="7551682" cy="538200"/>
      </dsp:txXfrm>
    </dsp:sp>
    <dsp:sp modelId="{BF572073-09DA-4D12-90DA-22624731B10C}">
      <dsp:nvSpPr>
        <dsp:cNvPr id="0" name=""/>
        <dsp:cNvSpPr/>
      </dsp:nvSpPr>
      <dsp:spPr>
        <a:xfrm>
          <a:off x="0" y="3451729"/>
          <a:ext cx="755168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66" tIns="29210" rIns="163576" bIns="2921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1800" kern="1200" dirty="0" smtClean="0">
              <a:latin typeface="Arial" pitchFamily="34" charset="0"/>
              <a:cs typeface="Arial" pitchFamily="34" charset="0"/>
            </a:rPr>
            <a:t>To better reflect projected premiums for each individual Plan</a:t>
          </a:r>
          <a:endParaRPr lang="en-CA" sz="1800" kern="1200" dirty="0">
            <a:latin typeface="Arial" pitchFamily="34" charset="0"/>
            <a:cs typeface="Arial" pitchFamily="34" charset="0"/>
          </a:endParaRPr>
        </a:p>
      </dsp:txBody>
      <dsp:txXfrm>
        <a:off x="0" y="3451729"/>
        <a:ext cx="7551682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7EE7-D0CA-424F-BEF5-960133359587}" type="datetimeFigureOut">
              <a:rPr lang="fr-FR" smtClean="0"/>
              <a:pPr/>
              <a:t>28/03/2017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8F03-7377-FC43-8A5E-078A477C46A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5106235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E27C6-489F-3141-B679-A3BEC5CC3C4A}" type="datetimeFigureOut">
              <a:rPr lang="fr-FR" smtClean="0"/>
              <a:pPr/>
              <a:t>28/03/2017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FA261-D5A9-5543-8324-4C42944C11DB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13121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CA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objective was to obtain at least 300 responses. Overall, 455 surveys were completed. </a:t>
            </a:r>
          </a:p>
          <a:p>
            <a:r>
              <a:rPr lang="en-CA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97.2% of respondents either agree or strongly agree that our society needs to reduce prejudice and</a:t>
            </a:r>
            <a:r>
              <a:rPr lang="en-CA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discrimination against people experiencing a mental illness.</a:t>
            </a:r>
            <a:b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- 82.0% of respondents said they were not aware of other mental health initiatives or events taking</a:t>
            </a:r>
            <a:r>
              <a:rPr lang="en-CA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 on campus (apart from the campus’s mental health services such as counselling and peer</a:t>
            </a:r>
            <a:r>
              <a:rPr lang="en-CA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groups).</a:t>
            </a:r>
            <a:b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CA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We negotiate on your behalf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13</a:t>
            </a:fld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We negotiate on your behalf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We negotiate on your behalf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15</a:t>
            </a:fld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16</a:t>
            </a:fld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17</a:t>
            </a:fld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18</a:t>
            </a:fld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19</a:t>
            </a:fld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20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21</a:t>
            </a:fld>
            <a:endParaRPr lang="fr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do we find 14%?</a:t>
            </a:r>
          </a:p>
          <a:p>
            <a:r>
              <a:rPr lang="en-CA" dirty="0" smtClean="0"/>
              <a:t>10% Fee Increase + 1.5% from</a:t>
            </a:r>
            <a:r>
              <a:rPr lang="en-CA" baseline="0" dirty="0" smtClean="0"/>
              <a:t> Reserve Fund + 2.5% from Benefit Reduction = 14%</a:t>
            </a:r>
          </a:p>
          <a:p>
            <a:endParaRPr lang="en-CA" baseline="0" dirty="0" smtClean="0"/>
          </a:p>
          <a:p>
            <a:r>
              <a:rPr lang="en-CA" baseline="0" dirty="0" smtClean="0"/>
              <a:t>Rebalance just makes the fees more closely resemble </a:t>
            </a:r>
            <a:r>
              <a:rPr lang="en-CA" baseline="0" smtClean="0"/>
              <a:t>the premiums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22</a:t>
            </a:fld>
            <a:endParaRPr lang="fr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23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6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7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9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partnership with 25 student associations across the country, </a:t>
            </a:r>
            <a:r>
              <a:rPr lang="en-CA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Studentcare</a:t>
            </a:r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conducted a survey in order</a:t>
            </a:r>
            <a:r>
              <a:rPr lang="en-CA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obtain information and feedback on students’ attitudes towards mental health and their knowledge of the resources available to them on campus and online.</a:t>
            </a:r>
          </a:p>
          <a:p>
            <a:endParaRPr lang="en-CA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report has been prepared by </a:t>
            </a:r>
            <a:r>
              <a:rPr lang="en-CA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Studentcare’s</a:t>
            </a:r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research staff and is based on survey data collected</a:t>
            </a:r>
            <a:r>
              <a:rPr lang="en-CA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email from March 22 – April 22, 2016. The survey provided students with an opportunity to comment on a number of key issues, including attitudes towards mental health and illness, resources available online and on campus, social distance, and personal experience with mental illness.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A261-D5A9-5543-8324-4C42944C11DB}" type="slidenum">
              <a:rPr lang="fr-CA" smtClean="0"/>
              <a:pPr/>
              <a:t>10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46150"/>
            <a:ext cx="9144000" cy="4197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3" y="1123950"/>
            <a:ext cx="4017978" cy="2100659"/>
          </a:xfrm>
        </p:spPr>
        <p:txBody>
          <a:bodyPr/>
          <a:lstStyle>
            <a:lvl1pPr>
              <a:lnSpc>
                <a:spcPct val="80000"/>
              </a:lnSpc>
              <a:defRPr sz="3800" b="0" i="0">
                <a:solidFill>
                  <a:srgbClr val="FFFFFF"/>
                </a:solidFill>
                <a:latin typeface="Qanelas Soft Black"/>
                <a:cs typeface="Qanelas Soft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Pied de page / Titre de présentation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9" name="Rectangle 8"/>
          <p:cNvSpPr/>
          <p:nvPr userDrawn="1"/>
        </p:nvSpPr>
        <p:spPr>
          <a:xfrm>
            <a:off x="0" y="4943856"/>
            <a:ext cx="9144000" cy="1996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3" y="3582837"/>
            <a:ext cx="4023360" cy="1188720"/>
          </a:xfrm>
        </p:spPr>
        <p:txBody>
          <a:bodyPr anchor="t"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Franklin Gothic Medium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A" dirty="0"/>
          </a:p>
        </p:txBody>
      </p:sp>
      <p:pic>
        <p:nvPicPr>
          <p:cNvPr id="10" name="Image 9" descr="logo ASEQ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947" y="310550"/>
            <a:ext cx="1121104" cy="329251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1268118" y="3385556"/>
            <a:ext cx="3874684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319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 ou empha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943856"/>
            <a:ext cx="9144000" cy="1996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Pied de page / Titre de présentation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2" name="Image 11" descr="pointillé pour fond bl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12" y="58925"/>
            <a:ext cx="1063476" cy="501091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75934" y="855575"/>
            <a:ext cx="6096000" cy="2712442"/>
          </a:xfrm>
        </p:spPr>
        <p:txBody>
          <a:bodyPr anchor="t"/>
          <a:lstStyle>
            <a:lvl1pPr marL="169863" indent="-169863">
              <a:lnSpc>
                <a:spcPct val="100000"/>
              </a:lnSpc>
              <a:defRPr sz="3600" cap="none">
                <a:solidFill>
                  <a:srgbClr val="FFFFFF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366962" y="3793067"/>
            <a:ext cx="3415771" cy="948266"/>
          </a:xfrm>
        </p:spPr>
        <p:txBody>
          <a:bodyPr/>
          <a:lstStyle>
            <a:lvl1pPr>
              <a:spcBef>
                <a:spcPts val="600"/>
              </a:spcBef>
              <a:defRPr sz="1000">
                <a:solidFill>
                  <a:srgbClr val="FFFFFF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423203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Pied de page / Titre de présentation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04923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Pied de page / Titre de présentation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30369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43856"/>
            <a:ext cx="9144000" cy="1996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Pied de page / Titre de présentation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6921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ointillé conclusio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1" t="5267"/>
          <a:stretch/>
        </p:blipFill>
        <p:spPr>
          <a:xfrm>
            <a:off x="101154" y="165100"/>
            <a:ext cx="8866919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5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61-DEEE-45AF-A2A4-0F23CBB490D2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5ADB-1C39-40BB-8509-B8D087BC2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61-DEEE-45AF-A2A4-0F23CBB490D2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5ADB-1C39-40BB-8509-B8D087BC2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61-DEEE-45AF-A2A4-0F23CBB490D2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5ADB-1C39-40BB-8509-B8D087BC2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61-DEEE-45AF-A2A4-0F23CBB490D2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5ADB-1C39-40BB-8509-B8D087BC2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61-DEEE-45AF-A2A4-0F23CBB490D2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5ADB-1C39-40BB-8509-B8D087BC2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Pied de page / Titre de présentation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45101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61-DEEE-45AF-A2A4-0F23CBB490D2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5ADB-1C39-40BB-8509-B8D087BC2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61-DEEE-45AF-A2A4-0F23CBB490D2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5ADB-1C39-40BB-8509-B8D087BC2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61-DEEE-45AF-A2A4-0F23CBB490D2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5ADB-1C39-40BB-8509-B8D087BC2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61-DEEE-45AF-A2A4-0F23CBB490D2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5ADB-1C39-40BB-8509-B8D087BC2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61-DEEE-45AF-A2A4-0F23CBB490D2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5ADB-1C39-40BB-8509-B8D087BC2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61-DEEE-45AF-A2A4-0F23CBB490D2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5ADB-1C39-40BB-8509-B8D087BC2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481171" y="-203199"/>
            <a:ext cx="3665537" cy="1824570"/>
          </a:xfrm>
        </p:spPr>
        <p:txBody>
          <a:bodyPr anchor="b"/>
          <a:lstStyle>
            <a:lvl1pPr algn="l">
              <a:lnSpc>
                <a:spcPct val="0"/>
              </a:lnSpc>
              <a:spcBef>
                <a:spcPts val="0"/>
              </a:spcBef>
              <a:buNone/>
              <a:defRPr sz="15000" b="1" i="0" spc="-300">
                <a:solidFill>
                  <a:schemeClr val="accent2"/>
                </a:solidFill>
                <a:latin typeface="+mj-lt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3" y="1485900"/>
            <a:ext cx="4244149" cy="1188194"/>
          </a:xfrm>
        </p:spPr>
        <p:txBody>
          <a:bodyPr anchor="b"/>
          <a:lstStyle>
            <a:lvl1pPr algn="l">
              <a:defRPr sz="3800" b="1" cap="all"/>
            </a:lvl1pPr>
          </a:lstStyle>
          <a:p>
            <a:r>
              <a:rPr lang="fr-FR" dirty="0" smtClean="0"/>
              <a:t>Cliquez et modifiez le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763" y="2995332"/>
            <a:ext cx="4251960" cy="1729054"/>
          </a:xfrm>
        </p:spPr>
        <p:txBody>
          <a:bodyPr anchor="t"/>
          <a:lstStyle>
            <a:lvl1pPr marL="0" indent="0">
              <a:lnSpc>
                <a:spcPct val="105000"/>
              </a:lnSpc>
              <a:spcBef>
                <a:spcPts val="1500"/>
              </a:spcBef>
              <a:buNone/>
              <a:defRPr sz="1100">
                <a:solidFill>
                  <a:schemeClr val="accent1"/>
                </a:solidFill>
                <a:latin typeface="Franklin Gothic Medium"/>
                <a:cs typeface="Franklin Gothic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Pied de page / Titre de présentation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34117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0138" y="412777"/>
            <a:ext cx="2324603" cy="1064023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dirty="0" smtClean="0"/>
              <a:t>Cliquez et modifiez le titre</a:t>
            </a:r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Pied de page / Titre de présentation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Espace réservé du graphique 9"/>
          <p:cNvSpPr>
            <a:spLocks noGrp="1"/>
          </p:cNvSpPr>
          <p:nvPr>
            <p:ph type="chart" sz="quarter" idx="13"/>
          </p:nvPr>
        </p:nvSpPr>
        <p:spPr>
          <a:xfrm>
            <a:off x="5200532" y="412750"/>
            <a:ext cx="3650391" cy="4389438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>
          <a:xfrm>
            <a:off x="2370137" y="1720353"/>
            <a:ext cx="2331720" cy="3081528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0141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visuels-descripti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0138" y="412777"/>
            <a:ext cx="2324603" cy="1064023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dirty="0" smtClean="0"/>
              <a:t>Cliquez et modifiez le titre</a:t>
            </a:r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Pied de page / Titre de présentation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13" name="Connecteur droit 12"/>
          <p:cNvCxnSpPr/>
          <p:nvPr userDrawn="1"/>
        </p:nvCxnSpPr>
        <p:spPr>
          <a:xfrm rot="16200000">
            <a:off x="5218163" y="1276523"/>
            <a:ext cx="567578" cy="0"/>
          </a:xfrm>
          <a:prstGeom prst="line">
            <a:avLst/>
          </a:prstGeom>
          <a:ln w="34925"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  11"/>
          <p:cNvSpPr>
            <a:spLocks noGrp="1"/>
          </p:cNvSpPr>
          <p:nvPr>
            <p:ph type="pic" sz="quarter" idx="14" hasCustomPrompt="1"/>
          </p:nvPr>
        </p:nvSpPr>
        <p:spPr>
          <a:xfrm>
            <a:off x="4858765" y="933210"/>
            <a:ext cx="549459" cy="686626"/>
          </a:xfrm>
        </p:spPr>
        <p:txBody>
          <a:bodyPr anchor="ctr"/>
          <a:lstStyle>
            <a:lvl1pPr algn="ctr">
              <a:defRPr sz="800" cap="all">
                <a:solidFill>
                  <a:schemeClr val="accent3"/>
                </a:solidFill>
              </a:defRPr>
            </a:lvl1pPr>
          </a:lstStyle>
          <a:p>
            <a:r>
              <a:rPr lang="fr-CA" dirty="0" smtClean="0"/>
              <a:t>insérer image</a:t>
            </a:r>
            <a:endParaRPr lang="fr-CA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5612787" y="937663"/>
            <a:ext cx="1143000" cy="677721"/>
          </a:xfrm>
        </p:spPr>
        <p:txBody>
          <a:bodyPr/>
          <a:lstStyle>
            <a:lvl1pPr>
              <a:spcBef>
                <a:spcPts val="0"/>
              </a:spcBef>
              <a:defRPr sz="800"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fr-CA" dirty="0" smtClean="0"/>
              <a:t>Cliquez pour modifier les styles du texte du masque</a:t>
            </a:r>
            <a:endParaRPr lang="fr-CA" dirty="0"/>
          </a:p>
        </p:txBody>
      </p:sp>
      <p:cxnSp>
        <p:nvCxnSpPr>
          <p:cNvPr id="20" name="Connecteur droit 19"/>
          <p:cNvCxnSpPr/>
          <p:nvPr userDrawn="1"/>
        </p:nvCxnSpPr>
        <p:spPr>
          <a:xfrm rot="16200000">
            <a:off x="7289466" y="1276523"/>
            <a:ext cx="567578" cy="0"/>
          </a:xfrm>
          <a:prstGeom prst="line">
            <a:avLst/>
          </a:prstGeom>
          <a:ln w="34925"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pour une image  11"/>
          <p:cNvSpPr>
            <a:spLocks noGrp="1"/>
          </p:cNvSpPr>
          <p:nvPr>
            <p:ph type="pic" sz="quarter" idx="16" hasCustomPrompt="1"/>
          </p:nvPr>
        </p:nvSpPr>
        <p:spPr>
          <a:xfrm>
            <a:off x="6930068" y="933210"/>
            <a:ext cx="549459" cy="686626"/>
          </a:xfrm>
        </p:spPr>
        <p:txBody>
          <a:bodyPr anchor="ctr"/>
          <a:lstStyle>
            <a:lvl1pPr algn="ctr">
              <a:defRPr sz="800" cap="all">
                <a:solidFill>
                  <a:schemeClr val="accent3"/>
                </a:solidFill>
              </a:defRPr>
            </a:lvl1pPr>
          </a:lstStyle>
          <a:p>
            <a:r>
              <a:rPr lang="fr-CA" dirty="0" smtClean="0"/>
              <a:t>insérer image</a:t>
            </a:r>
            <a:endParaRPr lang="fr-CA" dirty="0"/>
          </a:p>
        </p:txBody>
      </p:sp>
      <p:sp>
        <p:nvSpPr>
          <p:cNvPr id="22" name="Espace réservé du texte 15"/>
          <p:cNvSpPr>
            <a:spLocks noGrp="1"/>
          </p:cNvSpPr>
          <p:nvPr>
            <p:ph type="body" sz="quarter" idx="17"/>
          </p:nvPr>
        </p:nvSpPr>
        <p:spPr>
          <a:xfrm>
            <a:off x="7684090" y="937663"/>
            <a:ext cx="1143000" cy="677721"/>
          </a:xfrm>
        </p:spPr>
        <p:txBody>
          <a:bodyPr/>
          <a:lstStyle>
            <a:lvl1pPr>
              <a:spcBef>
                <a:spcPts val="0"/>
              </a:spcBef>
              <a:defRPr sz="800"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fr-CA" dirty="0" smtClean="0"/>
              <a:t>Cliquez pour modifier les styles du texte du masque</a:t>
            </a:r>
            <a:endParaRPr lang="fr-CA" dirty="0"/>
          </a:p>
        </p:txBody>
      </p:sp>
      <p:cxnSp>
        <p:nvCxnSpPr>
          <p:cNvPr id="24" name="Connecteur droit 23"/>
          <p:cNvCxnSpPr/>
          <p:nvPr userDrawn="1"/>
        </p:nvCxnSpPr>
        <p:spPr>
          <a:xfrm rot="16200000">
            <a:off x="5218163" y="2634276"/>
            <a:ext cx="567578" cy="0"/>
          </a:xfrm>
          <a:prstGeom prst="line">
            <a:avLst/>
          </a:prstGeom>
          <a:ln w="34925"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pour une image  11"/>
          <p:cNvSpPr>
            <a:spLocks noGrp="1"/>
          </p:cNvSpPr>
          <p:nvPr>
            <p:ph type="pic" sz="quarter" idx="18" hasCustomPrompt="1"/>
          </p:nvPr>
        </p:nvSpPr>
        <p:spPr>
          <a:xfrm>
            <a:off x="4858765" y="2290963"/>
            <a:ext cx="549459" cy="686626"/>
          </a:xfrm>
        </p:spPr>
        <p:txBody>
          <a:bodyPr anchor="ctr"/>
          <a:lstStyle>
            <a:lvl1pPr algn="ctr">
              <a:defRPr sz="800" cap="all">
                <a:solidFill>
                  <a:schemeClr val="accent3"/>
                </a:solidFill>
              </a:defRPr>
            </a:lvl1pPr>
          </a:lstStyle>
          <a:p>
            <a:r>
              <a:rPr lang="fr-CA" dirty="0" smtClean="0"/>
              <a:t>insérer image</a:t>
            </a:r>
            <a:endParaRPr lang="fr-CA" dirty="0"/>
          </a:p>
        </p:txBody>
      </p:sp>
      <p:sp>
        <p:nvSpPr>
          <p:cNvPr id="26" name="Espace réservé du texte 15"/>
          <p:cNvSpPr>
            <a:spLocks noGrp="1"/>
          </p:cNvSpPr>
          <p:nvPr>
            <p:ph type="body" sz="quarter" idx="19"/>
          </p:nvPr>
        </p:nvSpPr>
        <p:spPr>
          <a:xfrm>
            <a:off x="5612787" y="2295416"/>
            <a:ext cx="1143000" cy="677721"/>
          </a:xfrm>
        </p:spPr>
        <p:txBody>
          <a:bodyPr/>
          <a:lstStyle>
            <a:lvl1pPr>
              <a:spcBef>
                <a:spcPts val="0"/>
              </a:spcBef>
              <a:defRPr sz="800"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fr-CA" dirty="0" smtClean="0"/>
              <a:t>Cliquez pour modifier les styles du texte du masque</a:t>
            </a:r>
            <a:endParaRPr lang="fr-CA" dirty="0"/>
          </a:p>
        </p:txBody>
      </p:sp>
      <p:cxnSp>
        <p:nvCxnSpPr>
          <p:cNvPr id="27" name="Connecteur droit 26"/>
          <p:cNvCxnSpPr/>
          <p:nvPr userDrawn="1"/>
        </p:nvCxnSpPr>
        <p:spPr>
          <a:xfrm rot="16200000">
            <a:off x="7289466" y="2634277"/>
            <a:ext cx="567578" cy="0"/>
          </a:xfrm>
          <a:prstGeom prst="line">
            <a:avLst/>
          </a:prstGeom>
          <a:ln w="34925"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pour une image  11"/>
          <p:cNvSpPr>
            <a:spLocks noGrp="1"/>
          </p:cNvSpPr>
          <p:nvPr>
            <p:ph type="pic" sz="quarter" idx="20" hasCustomPrompt="1"/>
          </p:nvPr>
        </p:nvSpPr>
        <p:spPr>
          <a:xfrm>
            <a:off x="6930068" y="2290963"/>
            <a:ext cx="549459" cy="686626"/>
          </a:xfrm>
        </p:spPr>
        <p:txBody>
          <a:bodyPr anchor="ctr"/>
          <a:lstStyle>
            <a:lvl1pPr algn="ctr">
              <a:defRPr sz="800" cap="all">
                <a:solidFill>
                  <a:schemeClr val="accent3"/>
                </a:solidFill>
              </a:defRPr>
            </a:lvl1pPr>
          </a:lstStyle>
          <a:p>
            <a:r>
              <a:rPr lang="fr-CA" dirty="0" smtClean="0"/>
              <a:t>insérer image</a:t>
            </a:r>
            <a:endParaRPr lang="fr-CA" dirty="0"/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1"/>
          </p:nvPr>
        </p:nvSpPr>
        <p:spPr>
          <a:xfrm>
            <a:off x="7684090" y="2295416"/>
            <a:ext cx="1143000" cy="677721"/>
          </a:xfrm>
        </p:spPr>
        <p:txBody>
          <a:bodyPr/>
          <a:lstStyle>
            <a:lvl1pPr>
              <a:spcBef>
                <a:spcPts val="0"/>
              </a:spcBef>
              <a:defRPr sz="800"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fr-CA" dirty="0" smtClean="0"/>
              <a:t>Cliquez pour modifier les styles du texte du masque</a:t>
            </a:r>
            <a:endParaRPr lang="fr-CA" dirty="0"/>
          </a:p>
        </p:txBody>
      </p:sp>
      <p:cxnSp>
        <p:nvCxnSpPr>
          <p:cNvPr id="30" name="Connecteur droit 29"/>
          <p:cNvCxnSpPr/>
          <p:nvPr userDrawn="1"/>
        </p:nvCxnSpPr>
        <p:spPr>
          <a:xfrm rot="16200000">
            <a:off x="5218163" y="4009839"/>
            <a:ext cx="567578" cy="0"/>
          </a:xfrm>
          <a:prstGeom prst="line">
            <a:avLst/>
          </a:prstGeom>
          <a:ln w="34925"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pour une image  11"/>
          <p:cNvSpPr>
            <a:spLocks noGrp="1"/>
          </p:cNvSpPr>
          <p:nvPr>
            <p:ph type="pic" sz="quarter" idx="22" hasCustomPrompt="1"/>
          </p:nvPr>
        </p:nvSpPr>
        <p:spPr>
          <a:xfrm>
            <a:off x="4858765" y="3666525"/>
            <a:ext cx="549459" cy="686626"/>
          </a:xfrm>
        </p:spPr>
        <p:txBody>
          <a:bodyPr anchor="ctr"/>
          <a:lstStyle>
            <a:lvl1pPr algn="ctr">
              <a:defRPr sz="800" cap="all">
                <a:solidFill>
                  <a:schemeClr val="accent3"/>
                </a:solidFill>
              </a:defRPr>
            </a:lvl1pPr>
          </a:lstStyle>
          <a:p>
            <a:r>
              <a:rPr lang="fr-CA" dirty="0" smtClean="0"/>
              <a:t>insérer image</a:t>
            </a:r>
            <a:endParaRPr lang="fr-CA" dirty="0"/>
          </a:p>
        </p:txBody>
      </p:sp>
      <p:sp>
        <p:nvSpPr>
          <p:cNvPr id="32" name="Espace réservé du texte 15"/>
          <p:cNvSpPr>
            <a:spLocks noGrp="1"/>
          </p:cNvSpPr>
          <p:nvPr>
            <p:ph type="body" sz="quarter" idx="23"/>
          </p:nvPr>
        </p:nvSpPr>
        <p:spPr>
          <a:xfrm>
            <a:off x="5612787" y="3670978"/>
            <a:ext cx="1143000" cy="677721"/>
          </a:xfrm>
        </p:spPr>
        <p:txBody>
          <a:bodyPr/>
          <a:lstStyle>
            <a:lvl1pPr>
              <a:spcBef>
                <a:spcPts val="0"/>
              </a:spcBef>
              <a:defRPr sz="800"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fr-CA" dirty="0" smtClean="0"/>
              <a:t>Cliquez pour modifier les styles du texte du masque</a:t>
            </a:r>
            <a:endParaRPr lang="fr-CA" dirty="0"/>
          </a:p>
        </p:txBody>
      </p:sp>
      <p:cxnSp>
        <p:nvCxnSpPr>
          <p:cNvPr id="33" name="Connecteur droit 32"/>
          <p:cNvCxnSpPr/>
          <p:nvPr userDrawn="1"/>
        </p:nvCxnSpPr>
        <p:spPr>
          <a:xfrm rot="16200000">
            <a:off x="7289466" y="4009839"/>
            <a:ext cx="567578" cy="0"/>
          </a:xfrm>
          <a:prstGeom prst="line">
            <a:avLst/>
          </a:prstGeom>
          <a:ln w="34925"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pour une image  11"/>
          <p:cNvSpPr>
            <a:spLocks noGrp="1"/>
          </p:cNvSpPr>
          <p:nvPr>
            <p:ph type="pic" sz="quarter" idx="24" hasCustomPrompt="1"/>
          </p:nvPr>
        </p:nvSpPr>
        <p:spPr>
          <a:xfrm>
            <a:off x="6930068" y="3666525"/>
            <a:ext cx="549459" cy="686626"/>
          </a:xfrm>
        </p:spPr>
        <p:txBody>
          <a:bodyPr anchor="ctr"/>
          <a:lstStyle>
            <a:lvl1pPr algn="ctr">
              <a:defRPr sz="800" cap="all">
                <a:solidFill>
                  <a:schemeClr val="accent3"/>
                </a:solidFill>
              </a:defRPr>
            </a:lvl1pPr>
          </a:lstStyle>
          <a:p>
            <a:r>
              <a:rPr lang="fr-CA" dirty="0" smtClean="0"/>
              <a:t>insérer image</a:t>
            </a:r>
            <a:endParaRPr lang="fr-CA" dirty="0"/>
          </a:p>
        </p:txBody>
      </p:sp>
      <p:sp>
        <p:nvSpPr>
          <p:cNvPr id="35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7684090" y="3670978"/>
            <a:ext cx="1143000" cy="677721"/>
          </a:xfrm>
        </p:spPr>
        <p:txBody>
          <a:bodyPr/>
          <a:lstStyle>
            <a:lvl1pPr>
              <a:spcBef>
                <a:spcPts val="0"/>
              </a:spcBef>
              <a:defRPr sz="800"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fr-CA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36" name="Espace réservé du contenu 2"/>
          <p:cNvSpPr>
            <a:spLocks noGrp="1"/>
          </p:cNvSpPr>
          <p:nvPr>
            <p:ph idx="26"/>
          </p:nvPr>
        </p:nvSpPr>
        <p:spPr>
          <a:xfrm>
            <a:off x="2370137" y="1720353"/>
            <a:ext cx="2331720" cy="3081528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25073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943856"/>
            <a:ext cx="9144000" cy="1996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Pied de page / Titre de présentation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3471333" cy="4943856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CA"/>
          </a:p>
        </p:txBody>
      </p:sp>
      <p:sp>
        <p:nvSpPr>
          <p:cNvPr id="10" name="Espace réservé du contenu 2"/>
          <p:cNvSpPr>
            <a:spLocks noGrp="1"/>
          </p:cNvSpPr>
          <p:nvPr>
            <p:ph idx="14"/>
          </p:nvPr>
        </p:nvSpPr>
        <p:spPr>
          <a:xfrm>
            <a:off x="4645026" y="1719072"/>
            <a:ext cx="4041648" cy="231343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45026" y="210893"/>
            <a:ext cx="4041773" cy="1064023"/>
          </a:xfrm>
        </p:spPr>
        <p:txBody>
          <a:bodyPr/>
          <a:lstStyle/>
          <a:p>
            <a:r>
              <a:rPr lang="fr-CA" dirty="0" smtClean="0"/>
              <a:t>Cliquez et modifiez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70109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u et 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rte fond blan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423" y="972998"/>
            <a:ext cx="5017768" cy="3231589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Pied de page / Titre de présentation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Espace réservé du contenu 2"/>
          <p:cNvSpPr>
            <a:spLocks noGrp="1"/>
          </p:cNvSpPr>
          <p:nvPr>
            <p:ph idx="14"/>
          </p:nvPr>
        </p:nvSpPr>
        <p:spPr>
          <a:xfrm>
            <a:off x="5685692" y="1719072"/>
            <a:ext cx="3000982" cy="231343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85692" y="210893"/>
            <a:ext cx="3001108" cy="1064023"/>
          </a:xfrm>
        </p:spPr>
        <p:txBody>
          <a:bodyPr/>
          <a:lstStyle/>
          <a:p>
            <a:r>
              <a:rPr lang="fr-CA" dirty="0" smtClean="0"/>
              <a:t>Cliquez et modifiez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19921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u et carte - 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943856"/>
            <a:ext cx="9144000" cy="1996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 descr="Carte fond blanc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423" y="972998"/>
            <a:ext cx="5017768" cy="3231589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Pied de page / Titre de présentation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2" name="Image 11" descr="pointillé pour fond bl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12" y="58925"/>
            <a:ext cx="1063476" cy="5010912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4"/>
          </p:nvPr>
        </p:nvSpPr>
        <p:spPr>
          <a:xfrm>
            <a:off x="5685692" y="1719072"/>
            <a:ext cx="3000982" cy="2313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85692" y="210893"/>
            <a:ext cx="3001108" cy="10640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172297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et graphique - 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943856"/>
            <a:ext cx="9144000" cy="1996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Pied de page / Titre de présentation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2" name="Image 11" descr="pointillé pour fond bl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12" y="58925"/>
            <a:ext cx="1063476" cy="5010912"/>
          </a:xfrm>
          <a:prstGeom prst="rect">
            <a:avLst/>
          </a:prstGeom>
        </p:spPr>
      </p:pic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608666" y="856059"/>
            <a:ext cx="3784601" cy="3738562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13" name="Espace réservé du contenu 2"/>
          <p:cNvSpPr>
            <a:spLocks noGrp="1"/>
          </p:cNvSpPr>
          <p:nvPr>
            <p:ph idx="14"/>
          </p:nvPr>
        </p:nvSpPr>
        <p:spPr>
          <a:xfrm>
            <a:off x="5685692" y="1719072"/>
            <a:ext cx="3000982" cy="2313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685692" y="210893"/>
            <a:ext cx="3001108" cy="106402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5708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943856"/>
            <a:ext cx="9144000" cy="1996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0138" y="210893"/>
            <a:ext cx="6307518" cy="106402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r-CA" dirty="0" smtClean="0"/>
              <a:t>Cliquez et modifiez le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0137" y="1719072"/>
            <a:ext cx="6309360" cy="25118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82808" y="4995053"/>
            <a:ext cx="2743200" cy="972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5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Pied de page / Titre de présentation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84070" y="4995053"/>
            <a:ext cx="457200" cy="972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spcBef>
                <a:spcPts val="0"/>
              </a:spcBef>
              <a:defRPr sz="500">
                <a:solidFill>
                  <a:schemeClr val="bg1"/>
                </a:solidFill>
              </a:defRPr>
            </a:lvl1pPr>
          </a:lstStyle>
          <a:p>
            <a:fld id="{7088BEF1-D3AD-E34F-A3B9-A73E884A7AB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1" name="Image 10" descr="pointillé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12" y="63504"/>
            <a:ext cx="1063643" cy="50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1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3" r:id="rId6"/>
    <p:sldLayoutId id="2147483659" r:id="rId7"/>
    <p:sldLayoutId id="2147483660" r:id="rId8"/>
    <p:sldLayoutId id="2147483661" r:id="rId9"/>
    <p:sldLayoutId id="2147483663" r:id="rId10"/>
    <p:sldLayoutId id="2147483654" r:id="rId11"/>
    <p:sldLayoutId id="2147483655" r:id="rId12"/>
    <p:sldLayoutId id="2147483662" r:id="rId13"/>
    <p:sldLayoutId id="2147483657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80000"/>
        </a:lnSpc>
        <a:spcBef>
          <a:spcPts val="0"/>
        </a:spcBef>
        <a:buNone/>
        <a:defRPr sz="2400" b="1" i="0" kern="1200" cap="all">
          <a:solidFill>
            <a:schemeClr val="accent1"/>
          </a:solidFill>
          <a:latin typeface="Qanelas Soft"/>
          <a:ea typeface="+mj-ea"/>
          <a:cs typeface="Qanelas Soft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500"/>
        </a:spcBef>
        <a:buFont typeface="Arial"/>
        <a:buNone/>
        <a:defRPr sz="1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342900" algn="l" defTabSz="4572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Lucida Grande"/>
        <a:buChar char="▶"/>
        <a:defRPr sz="1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41313" indent="-341313" algn="l" defTabSz="457200" rtl="0" eaLnBrk="1" latinLnBrk="0" hangingPunct="1">
        <a:lnSpc>
          <a:spcPct val="90000"/>
        </a:lnSpc>
        <a:spcBef>
          <a:spcPts val="900"/>
        </a:spcBef>
        <a:buClr>
          <a:schemeClr val="accent3"/>
        </a:buClr>
        <a:buFont typeface="Lucida Grande"/>
        <a:buChar char="▶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Font typeface="Lucida Grande"/>
        <a:buNone/>
        <a:defRPr sz="1100" kern="1200">
          <a:solidFill>
            <a:schemeClr val="accent1"/>
          </a:solidFill>
          <a:latin typeface="Franklin Gothic Medium"/>
          <a:ea typeface="+mn-ea"/>
          <a:cs typeface="Franklin Gothic Medium"/>
        </a:defRPr>
      </a:lvl4pPr>
      <a:lvl5pPr marL="0" indent="0" algn="l" defTabSz="457200" rtl="0" eaLnBrk="1" latinLnBrk="0" hangingPunct="1">
        <a:lnSpc>
          <a:spcPct val="90000"/>
        </a:lnSpc>
        <a:spcBef>
          <a:spcPts val="1500"/>
        </a:spcBef>
        <a:buFont typeface="Arial"/>
        <a:buNone/>
        <a:defRPr sz="1100" kern="1200">
          <a:solidFill>
            <a:schemeClr val="accent1"/>
          </a:solidFill>
          <a:latin typeface="Franklin Gothic Medium"/>
          <a:ea typeface="+mn-ea"/>
          <a:cs typeface="Franklin Gothic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FE61-DEEE-45AF-A2A4-0F23CBB490D2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95ADB-1C39-40BB-8509-B8D087BC2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259633" y="3582837"/>
            <a:ext cx="5960974" cy="1188720"/>
          </a:xfrm>
        </p:spPr>
        <p:txBody>
          <a:bodyPr/>
          <a:lstStyle/>
          <a:p>
            <a:r>
              <a:rPr lang="fr-CA" sz="2000" dirty="0" smtClean="0">
                <a:latin typeface="Arial" pitchFamily="34" charset="0"/>
                <a:cs typeface="Arial" pitchFamily="34" charset="0"/>
              </a:rPr>
              <a:t>Presented by Colten Yamagishi</a:t>
            </a:r>
            <a:endParaRPr lang="fr-C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6572" y="1502962"/>
            <a:ext cx="66206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UASU Health &amp; Dental Plan</a:t>
            </a:r>
          </a:p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Presentation by Studentcare</a:t>
            </a:r>
          </a:p>
        </p:txBody>
      </p:sp>
    </p:spTree>
    <p:extLst>
      <p:ext uri="{BB962C8B-B14F-4D97-AF65-F5344CB8AC3E}">
        <p14:creationId xmlns:p14="http://schemas.microsoft.com/office/powerpoint/2010/main" xmlns="" val="370074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76350" y="1176381"/>
            <a:ext cx="7867650" cy="1715934"/>
          </a:xfrm>
        </p:spPr>
        <p:txBody>
          <a:bodyPr/>
          <a:lstStyle/>
          <a:p>
            <a:pPr algn="ctr"/>
            <a:r>
              <a:rPr lang="fr-CA" sz="3600" dirty="0" smtClean="0">
                <a:latin typeface="Arial" pitchFamily="34" charset="0"/>
                <a:cs typeface="Arial" pitchFamily="34" charset="0"/>
              </a:rPr>
              <a:t>STUDENTCARE MENTAL </a:t>
            </a:r>
            <a:br>
              <a:rPr lang="fr-CA" sz="3600" dirty="0" smtClean="0">
                <a:latin typeface="Arial" pitchFamily="34" charset="0"/>
                <a:cs typeface="Arial" pitchFamily="34" charset="0"/>
              </a:rPr>
            </a:br>
            <a:r>
              <a:rPr lang="fr-CA" sz="3600" dirty="0" smtClean="0">
                <a:latin typeface="Arial" pitchFamily="34" charset="0"/>
                <a:cs typeface="Arial" pitchFamily="34" charset="0"/>
              </a:rPr>
              <a:t>HEALTH SURVEY </a:t>
            </a:r>
            <a:r>
              <a:rPr lang="fr-CA" sz="3600" dirty="0" err="1" smtClean="0">
                <a:latin typeface="Arial" pitchFamily="34" charset="0"/>
                <a:cs typeface="Arial" pitchFamily="34" charset="0"/>
              </a:rPr>
              <a:t>results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66850" y="511493"/>
            <a:ext cx="7388392" cy="42530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20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CA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Mental Health was considered </a:t>
            </a:r>
            <a:r>
              <a:rPr lang="en-C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“very important” </a:t>
            </a:r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C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77.7% </a:t>
            </a:r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respondents (national 77%) 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54.7% </a:t>
            </a:r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students surveyed have </a:t>
            </a:r>
            <a:r>
              <a:rPr lang="en-C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personally experienced a mental illness</a:t>
            </a:r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43.8% have been treated negatively because of it (national 44.5%).  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</a:rPr>
              <a:t> </a:t>
            </a:r>
            <a:r>
              <a:rPr lang="en-C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87.7% </a:t>
            </a:r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students are </a:t>
            </a:r>
            <a:r>
              <a:rPr lang="en-C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aware of the existence of mental health services </a:t>
            </a:r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campus (national 79%). </a:t>
            </a:r>
            <a:r>
              <a:rPr lang="en-C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28.8% have used them </a:t>
            </a:r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(national 40.7%)</a:t>
            </a:r>
          </a:p>
          <a:p>
            <a:pPr>
              <a:buFont typeface="Arial" pitchFamily="34" charset="0"/>
              <a:buChar char="•"/>
            </a:pPr>
            <a:endParaRPr lang="en-CA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7849" y="80606"/>
            <a:ext cx="67437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  <a:t>UASU vs. National Average </a:t>
            </a:r>
          </a:p>
        </p:txBody>
      </p:sp>
    </p:spTree>
    <p:extLst>
      <p:ext uri="{BB962C8B-B14F-4D97-AF65-F5344CB8AC3E}">
        <p14:creationId xmlns:p14="http://schemas.microsoft.com/office/powerpoint/2010/main" xmlns="" val="59538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63785" y="1602406"/>
            <a:ext cx="7460055" cy="1064023"/>
          </a:xfrm>
        </p:spPr>
        <p:txBody>
          <a:bodyPr/>
          <a:lstStyle/>
          <a:p>
            <a:pPr algn="ctr"/>
            <a:r>
              <a:rPr lang="en-CA" sz="3600" dirty="0" smtClean="0">
                <a:latin typeface="Arial" pitchFamily="34" charset="0"/>
                <a:cs typeface="Arial" pitchFamily="34" charset="0"/>
              </a:rPr>
              <a:t>Plan Usage</a:t>
            </a:r>
            <a:endParaRPr lang="en-CA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305140" y="138027"/>
            <a:ext cx="6673457" cy="556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cap="all" noProof="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Health Claims Breakdown</a:t>
            </a:r>
            <a:endParaRPr kumimoji="0" lang="en-CA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824540" y="1130531"/>
          <a:ext cx="7830589" cy="3799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9992" y="257787"/>
          <a:ext cx="7692847" cy="522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2159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305140" y="138027"/>
            <a:ext cx="6673457" cy="556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cap="all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Dental Claims Breakdown</a:t>
            </a:r>
            <a:endParaRPr kumimoji="0" lang="en-CA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824540" y="1130531"/>
          <a:ext cx="7830589" cy="3799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770273" y="130028"/>
          <a:ext cx="7884856" cy="535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2159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305140" y="138027"/>
            <a:ext cx="6673457" cy="556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cap="all" noProof="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Per Capita Health Claims</a:t>
            </a:r>
            <a:endParaRPr kumimoji="0" lang="en-CA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83459" y="929149"/>
          <a:ext cx="8271670" cy="381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624154" y="2197510"/>
            <a:ext cx="1112968" cy="1195350"/>
          </a:xfrm>
          <a:prstGeom prst="upArrowCallout">
            <a:avLst>
              <a:gd name="adj1" fmla="val 25000"/>
              <a:gd name="adj2" fmla="val 25000"/>
              <a:gd name="adj3" fmla="val 28199"/>
              <a:gd name="adj4" fmla="val 66667"/>
            </a:avLst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576" tIns="27432" rIns="36576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1" i="0" u="none" strike="noStrike" baseline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Psychology Benefit Increases</a:t>
            </a:r>
            <a:endParaRPr lang="en-US" sz="1200" b="0" i="0" u="none" strike="noStrike" baseline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flipV="1">
            <a:off x="1949780" y="2370303"/>
            <a:ext cx="1112968" cy="1041489"/>
          </a:xfrm>
          <a:prstGeom prst="upArrowCallout">
            <a:avLst>
              <a:gd name="adj1" fmla="val 25000"/>
              <a:gd name="adj2" fmla="val 25000"/>
              <a:gd name="adj3" fmla="val 28199"/>
              <a:gd name="adj4" fmla="val 66667"/>
            </a:avLst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576" tIns="27432" rIns="36576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Provider Change to Desjardins</a:t>
            </a:r>
            <a:endParaRPr lang="en-US" sz="1200" b="0" i="0" u="none" strike="noStrike" baseline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6336" y="713705"/>
            <a:ext cx="13594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A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12%</a:t>
            </a:r>
          </a:p>
          <a:p>
            <a:pPr algn="ctr"/>
            <a:r>
              <a:rPr lang="en-CA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Increase</a:t>
            </a:r>
          </a:p>
        </p:txBody>
      </p:sp>
    </p:spTree>
    <p:extLst>
      <p:ext uri="{BB962C8B-B14F-4D97-AF65-F5344CB8AC3E}">
        <p14:creationId xmlns:p14="http://schemas.microsoft.com/office/powerpoint/2010/main" xmlns="" val="402159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206477" y="897775"/>
          <a:ext cx="8745793" cy="3910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6"/>
          <p:cNvSpPr txBox="1">
            <a:spLocks/>
          </p:cNvSpPr>
          <p:nvPr/>
        </p:nvSpPr>
        <p:spPr>
          <a:xfrm>
            <a:off x="1305140" y="138027"/>
            <a:ext cx="6673457" cy="556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cap="all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Per Capita Dental Claims</a:t>
            </a:r>
            <a:endParaRPr kumimoji="0" lang="en-CA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534505" y="1460089"/>
            <a:ext cx="1112968" cy="1401097"/>
          </a:xfrm>
          <a:prstGeom prst="upArrowCallout">
            <a:avLst>
              <a:gd name="adj1" fmla="val 25000"/>
              <a:gd name="adj2" fmla="val 25000"/>
              <a:gd name="adj3" fmla="val 28199"/>
              <a:gd name="adj4" fmla="val 66667"/>
            </a:avLst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576" tIns="27432" rIns="36576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Dental Benefit Decreases</a:t>
            </a:r>
          </a:p>
          <a:p>
            <a:pPr algn="ctr" rtl="0">
              <a:defRPr sz="1000"/>
            </a:pPr>
            <a:r>
              <a:rPr lang="en-U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On Campus Dental Clinic Opens</a:t>
            </a:r>
            <a:endParaRPr lang="en-US" sz="1200" b="0" i="0" u="none" strike="noStrike" baseline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flipV="1">
            <a:off x="1876040" y="2532538"/>
            <a:ext cx="1112968" cy="1041489"/>
          </a:xfrm>
          <a:prstGeom prst="upArrowCallout">
            <a:avLst>
              <a:gd name="adj1" fmla="val 25000"/>
              <a:gd name="adj2" fmla="val 25000"/>
              <a:gd name="adj3" fmla="val 28199"/>
              <a:gd name="adj4" fmla="val 66667"/>
            </a:avLst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576" tIns="27432" rIns="36576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Provider Change to Desjardins</a:t>
            </a:r>
            <a:endParaRPr lang="en-US" sz="1200" b="0" i="0" u="none" strike="noStrike" baseline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1056" y="713705"/>
            <a:ext cx="13594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A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15%</a:t>
            </a:r>
          </a:p>
          <a:p>
            <a:pPr algn="ctr"/>
            <a:r>
              <a:rPr lang="en-CA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Increase</a:t>
            </a:r>
          </a:p>
        </p:txBody>
      </p:sp>
    </p:spTree>
    <p:extLst>
      <p:ext uri="{BB962C8B-B14F-4D97-AF65-F5344CB8AC3E}">
        <p14:creationId xmlns:p14="http://schemas.microsoft.com/office/powerpoint/2010/main" xmlns="" val="402159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1307804" y="138027"/>
            <a:ext cx="7666075" cy="71257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cap="all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Highlights</a:t>
            </a:r>
            <a:endParaRPr lang="en-CA" sz="800" b="1" cap="all" noProof="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307804" y="813500"/>
          <a:ext cx="76660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3341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131" y="2200425"/>
            <a:ext cx="6307518" cy="1064023"/>
          </a:xfrm>
        </p:spPr>
        <p:txBody>
          <a:bodyPr/>
          <a:lstStyle/>
          <a:p>
            <a:pPr algn="ctr"/>
            <a:r>
              <a:rPr lang="en-CA" sz="4400" dirty="0" smtClean="0">
                <a:latin typeface="Arial" pitchFamily="34" charset="0"/>
                <a:cs typeface="Arial" pitchFamily="34" charset="0"/>
              </a:rPr>
              <a:t>Fee Setting</a:t>
            </a:r>
            <a:br>
              <a:rPr lang="en-CA" sz="4400" dirty="0" smtClean="0">
                <a:latin typeface="Arial" pitchFamily="34" charset="0"/>
                <a:cs typeface="Arial" pitchFamily="34" charset="0"/>
              </a:rPr>
            </a:br>
            <a:endParaRPr lang="en-CA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305140" y="138027"/>
            <a:ext cx="6673457" cy="556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cap="all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Fee Setting: Factors</a:t>
            </a:r>
            <a:endParaRPr kumimoji="0" lang="en-CA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 descr="C:\Users\bjokar\Desktop\grap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294" y="1154833"/>
            <a:ext cx="8282068" cy="16734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7876" y="3163412"/>
            <a:ext cx="8014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</a:rPr>
              <a:t> Plan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</a:rPr>
              <a:t>Fee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</a:rPr>
              <a:t>is set by UASU Council = Steady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</a:rPr>
              <a:t> Plan Premiums are driven by Claims = Fluctuate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</a:rPr>
              <a:t> UASU Reserve Fund in place to balance fluctuations</a:t>
            </a:r>
          </a:p>
          <a:p>
            <a:pPr>
              <a:defRPr/>
            </a:pPr>
            <a:endParaRPr lang="en-US" sz="24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598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91829" y="199954"/>
            <a:ext cx="4244149" cy="1188194"/>
          </a:xfrm>
        </p:spPr>
        <p:txBody>
          <a:bodyPr/>
          <a:lstStyle/>
          <a:p>
            <a:r>
              <a:rPr lang="en-CA" sz="3600" dirty="0" smtClean="0">
                <a:latin typeface="Arial" pitchFamily="34" charset="0"/>
                <a:cs typeface="Arial" pitchFamily="34" charset="0"/>
              </a:rPr>
              <a:t>Agenda</a:t>
            </a:r>
            <a:endParaRPr lang="fr-CA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859850" y="1569000"/>
            <a:ext cx="6784419" cy="1729054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Who Are We?</a:t>
            </a:r>
          </a:p>
          <a:p>
            <a:pPr marL="514350" indent="-51435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We Do</a:t>
            </a:r>
          </a:p>
          <a:p>
            <a:pPr marL="514350" indent="-51435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Mental Health</a:t>
            </a:r>
          </a:p>
          <a:p>
            <a:pPr marL="514350" indent="-51435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Plan Usage</a:t>
            </a:r>
          </a:p>
          <a:p>
            <a:pPr marL="514350" indent="-51435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Fee Setting</a:t>
            </a:r>
          </a:p>
        </p:txBody>
      </p:sp>
    </p:spTree>
    <p:extLst>
      <p:ext uri="{BB962C8B-B14F-4D97-AF65-F5344CB8AC3E}">
        <p14:creationId xmlns:p14="http://schemas.microsoft.com/office/powerpoint/2010/main" xmlns="" val="173341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8072" y="-340087"/>
            <a:ext cx="8245928" cy="1112597"/>
          </a:xfrm>
        </p:spPr>
        <p:txBody>
          <a:bodyPr/>
          <a:lstStyle/>
          <a:p>
            <a:pPr algn="ctr"/>
            <a:r>
              <a:rPr lang="fr-CA" sz="3200" dirty="0" err="1" smtClean="0">
                <a:latin typeface="Arial" pitchFamily="34" charset="0"/>
                <a:cs typeface="Arial" pitchFamily="34" charset="0"/>
              </a:rPr>
              <a:t>Fee</a:t>
            </a:r>
            <a:r>
              <a:rPr lang="fr-CA" sz="3200" dirty="0" smtClean="0">
                <a:latin typeface="Arial" pitchFamily="34" charset="0"/>
                <a:cs typeface="Arial" pitchFamily="34" charset="0"/>
              </a:rPr>
              <a:t> Setting: Options</a:t>
            </a:r>
            <a:endParaRPr lang="fr-CA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387366" y="819808"/>
          <a:ext cx="7551682" cy="398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9538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305140" y="138027"/>
            <a:ext cx="6673457" cy="556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cap="all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Fee Setting</a:t>
            </a:r>
            <a:endParaRPr kumimoji="0" lang="en-CA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0362" y="781645"/>
          <a:ext cx="8931337" cy="3991704"/>
        </p:xfrm>
        <a:graphic>
          <a:graphicData uri="http://schemas.openxmlformats.org/drawingml/2006/table">
            <a:tbl>
              <a:tblPr/>
              <a:tblGrid>
                <a:gridCol w="5376038"/>
                <a:gridCol w="1091821"/>
                <a:gridCol w="1272911"/>
                <a:gridCol w="1190567"/>
              </a:tblGrid>
              <a:tr h="384144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 FEE OPTIONS FOR DISCUSSION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Health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Dental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22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Projected Total Plan Cost (2017-2018)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138.54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155.37 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$293.91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1506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Current Plan Fee (2016-2017)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$129.80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$128.15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$257.95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98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Difference between Projected Plan Cost &amp; </a:t>
                      </a:r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Current </a:t>
                      </a:r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8.74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27.22 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$35.96 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60735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Difference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25162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Plan </a:t>
                      </a:r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Fees with 10% OVERALL increase </a:t>
                      </a:r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CA" sz="16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Reduce Dental Annual Max from $750 to $650, </a:t>
                      </a:r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Rebalancing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$136.50 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$147.20 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$283.70 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0198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 Member Amount Required from SU Reserve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$2.26</a:t>
                      </a:r>
                      <a:endParaRPr lang="en-CA" sz="16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$1.91</a:t>
                      </a:r>
                      <a:endParaRPr lang="en-CA" sz="16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$4.18</a:t>
                      </a:r>
                      <a:endParaRPr lang="en-CA" sz="16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8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Projected Total </a:t>
                      </a:r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Reserve Subsidy</a:t>
                      </a:r>
                      <a:r>
                        <a:rPr lang="en-CA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(using </a:t>
                      </a:r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current enrolment)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sz="1600" b="0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$47,199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$39,715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$86,914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651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Percentage of 2016-17 Plan Cost subsidized from </a:t>
                      </a:r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Reserve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1598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8072" y="-340087"/>
            <a:ext cx="8245928" cy="1112597"/>
          </a:xfrm>
        </p:spPr>
        <p:txBody>
          <a:bodyPr/>
          <a:lstStyle/>
          <a:p>
            <a:pPr algn="ctr"/>
            <a:r>
              <a:rPr lang="fr-CA" sz="3200" dirty="0" smtClean="0">
                <a:latin typeface="Arial" pitchFamily="34" charset="0"/>
                <a:cs typeface="Arial" pitchFamily="34" charset="0"/>
              </a:rPr>
              <a:t>HDPC </a:t>
            </a:r>
            <a:r>
              <a:rPr lang="fr-CA" sz="3200" dirty="0" err="1" smtClean="0">
                <a:latin typeface="Arial" pitchFamily="34" charset="0"/>
                <a:cs typeface="Arial" pitchFamily="34" charset="0"/>
              </a:rPr>
              <a:t>Recommendation</a:t>
            </a:r>
            <a:endParaRPr lang="fr-CA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387366" y="819808"/>
          <a:ext cx="7551682" cy="398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9538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9171" y="1695795"/>
            <a:ext cx="62012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400" dirty="0" smtClean="0">
                <a:solidFill>
                  <a:srgbClr val="235BA8"/>
                </a:solidFill>
              </a:rPr>
              <a:t>Questions?</a:t>
            </a:r>
            <a:endParaRPr lang="en-CA" sz="1400" dirty="0" err="1" smtClean="0">
              <a:solidFill>
                <a:srgbClr val="235BA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7687" y="864524"/>
            <a:ext cx="39236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400" dirty="0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  <a:t>Questions</a:t>
            </a:r>
            <a:r>
              <a:rPr lang="en-CA" sz="1400" dirty="0" smtClean="0">
                <a:solidFill>
                  <a:srgbClr val="235BA8"/>
                </a:solidFill>
              </a:rPr>
              <a:t>?</a:t>
            </a:r>
            <a:endParaRPr lang="en-CA" sz="1400" dirty="0" err="1" smtClean="0">
              <a:solidFill>
                <a:srgbClr val="235BA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952" y="1935549"/>
            <a:ext cx="8734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 / Discussion</a:t>
            </a:r>
            <a:endParaRPr lang="en-CA" sz="7200" dirty="0"/>
          </a:p>
        </p:txBody>
      </p:sp>
    </p:spTree>
    <p:extLst>
      <p:ext uri="{BB962C8B-B14F-4D97-AF65-F5344CB8AC3E}">
        <p14:creationId xmlns="" xmlns:p14="http://schemas.microsoft.com/office/powerpoint/2010/main" val="3175606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/>
          <p:cNvSpPr txBox="1">
            <a:spLocks/>
          </p:cNvSpPr>
          <p:nvPr/>
        </p:nvSpPr>
        <p:spPr>
          <a:xfrm>
            <a:off x="1835930" y="138027"/>
            <a:ext cx="6673457" cy="556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cap="all" noProof="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Who are we? </a:t>
            </a:r>
            <a:endParaRPr kumimoji="0" lang="en-CA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523999" y="618580"/>
          <a:ext cx="72731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0524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/>
          <p:cNvSpPr txBox="1">
            <a:spLocks/>
          </p:cNvSpPr>
          <p:nvPr/>
        </p:nvSpPr>
        <p:spPr>
          <a:xfrm>
            <a:off x="1284120" y="138027"/>
            <a:ext cx="7654928" cy="556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cap="all" noProof="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Plan basics</a:t>
            </a:r>
            <a:endParaRPr kumimoji="0" lang="en-CA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748637" y="631325"/>
          <a:ext cx="6764744" cy="423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0524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/>
          <p:cNvSpPr txBox="1">
            <a:spLocks/>
          </p:cNvSpPr>
          <p:nvPr/>
        </p:nvSpPr>
        <p:spPr>
          <a:xfrm>
            <a:off x="1284120" y="138027"/>
            <a:ext cx="7654928" cy="556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cap="all" noProof="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Plan benefits</a:t>
            </a:r>
            <a:endParaRPr kumimoji="0" lang="en-CA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548" y="1097278"/>
            <a:ext cx="7270875" cy="345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524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305140" y="138027"/>
            <a:ext cx="6673457" cy="556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cap="all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Our Role</a:t>
            </a:r>
            <a:endParaRPr kumimoji="0" lang="en-CA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37837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021598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305140" y="138027"/>
            <a:ext cx="6673457" cy="556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cap="all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Member Services</a:t>
            </a:r>
            <a:endParaRPr kumimoji="0" lang="en-CA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 descr="C:\Users\kfoste\AppData\Local\Microsoft\Windows\Temporary Internet Files\Content.Outlook\EDS0T1OK\circle ch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6454" y="662857"/>
            <a:ext cx="5376040" cy="4203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1598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="" xmlns:p14="http://schemas.microsoft.com/office/powerpoint/2010/main" val="1087657999"/>
              </p:ext>
            </p:extLst>
          </p:nvPr>
        </p:nvGraphicFramePr>
        <p:xfrm>
          <a:off x="-718904" y="1335579"/>
          <a:ext cx="7723762" cy="3068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402306" y="-333558"/>
            <a:ext cx="6488695" cy="1064023"/>
          </a:xfrm>
        </p:spPr>
        <p:txBody>
          <a:bodyPr/>
          <a:lstStyle/>
          <a:p>
            <a:r>
              <a:rPr lang="fr-CA" sz="3200" dirty="0" smtClean="0">
                <a:latin typeface="Arial" pitchFamily="34" charset="0"/>
                <a:cs typeface="Arial" pitchFamily="34" charset="0"/>
              </a:rPr>
              <a:t>Communications</a:t>
            </a:r>
            <a:endParaRPr lang="fr-CA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304624" y="1014253"/>
          <a:ext cx="4134479" cy="389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7933" y="997991"/>
            <a:ext cx="3673365" cy="4247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  <a:t> E-mail communications to all enrolled students</a:t>
            </a:r>
            <a:br>
              <a:rPr lang="en-CA" dirty="0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</a:br>
            <a:endParaRPr lang="en-CA" dirty="0" smtClean="0">
              <a:solidFill>
                <a:srgbClr val="235BA8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  <a:t> Sponsor on-campus events including </a:t>
            </a:r>
            <a:r>
              <a:rPr lang="en-CA" dirty="0" err="1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  <a:t>WoW</a:t>
            </a:r>
            <a:r>
              <a:rPr lang="en-CA" dirty="0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  <a:t> and the Alberta Student Leadership Summit</a:t>
            </a:r>
            <a:br>
              <a:rPr lang="en-CA" dirty="0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</a:br>
            <a:endParaRPr lang="en-CA" dirty="0" smtClean="0">
              <a:solidFill>
                <a:srgbClr val="235BA8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  <a:t> Advertisements in the Handbook </a:t>
            </a:r>
            <a:br>
              <a:rPr lang="en-CA" dirty="0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</a:br>
            <a:r>
              <a:rPr lang="en-CA" dirty="0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  <a:t>&amp; The Gateway</a:t>
            </a:r>
          </a:p>
          <a:p>
            <a:pPr>
              <a:buFont typeface="Arial" pitchFamily="34" charset="0"/>
              <a:buChar char="•"/>
            </a:pPr>
            <a:endParaRPr lang="en-CA" dirty="0" smtClean="0">
              <a:solidFill>
                <a:srgbClr val="235BA8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  <a:t>Online integration with </a:t>
            </a:r>
            <a:r>
              <a:rPr lang="en-CA" dirty="0" err="1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  <a:t>UofA</a:t>
            </a:r>
            <a:r>
              <a:rPr lang="en-CA" dirty="0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  <a:t>, UASU, Studentcare.ca</a:t>
            </a:r>
          </a:p>
          <a:p>
            <a:pPr>
              <a:buFont typeface="Arial" pitchFamily="34" charset="0"/>
              <a:buChar char="•"/>
            </a:pPr>
            <a:endParaRPr lang="en-CA" dirty="0" smtClean="0">
              <a:solidFill>
                <a:srgbClr val="235BA8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solidFill>
                  <a:srgbClr val="235BA8"/>
                </a:solidFill>
                <a:latin typeface="Arial" pitchFamily="34" charset="0"/>
                <a:cs typeface="Arial" pitchFamily="34" charset="0"/>
              </a:rPr>
              <a:t>On-Campus Office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>
              <a:solidFill>
                <a:srgbClr val="235BA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991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305140" y="138027"/>
            <a:ext cx="6673457" cy="556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cap="all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Networks</a:t>
            </a:r>
            <a:endParaRPr kumimoji="0" lang="en-CA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654953"/>
            <a:ext cx="66960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1598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EQ">
  <a:themeElements>
    <a:clrScheme name="ASEQ">
      <a:dk1>
        <a:sysClr val="windowText" lastClr="000000"/>
      </a:dk1>
      <a:lt1>
        <a:sysClr val="window" lastClr="FFFFFF"/>
      </a:lt1>
      <a:dk2>
        <a:srgbClr val="235BA8"/>
      </a:dk2>
      <a:lt2>
        <a:srgbClr val="E6E6E6"/>
      </a:lt2>
      <a:accent1>
        <a:srgbClr val="235BA8"/>
      </a:accent1>
      <a:accent2>
        <a:srgbClr val="22AE8A"/>
      </a:accent2>
      <a:accent3>
        <a:srgbClr val="FF9933"/>
      </a:accent3>
      <a:accent4>
        <a:srgbClr val="666666"/>
      </a:accent4>
      <a:accent5>
        <a:srgbClr val="999999"/>
      </a:accent5>
      <a:accent6>
        <a:srgbClr val="CCCCCC"/>
      </a:accent6>
      <a:hlink>
        <a:srgbClr val="235BA8"/>
      </a:hlink>
      <a:folHlink>
        <a:srgbClr val="808080"/>
      </a:folHlink>
    </a:clrScheme>
    <a:fontScheme name="Custom 1">
      <a:majorFont>
        <a:latin typeface="Qanelas Soft Bold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4925" cap="rnd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>
            <a:solidFill>
              <a:srgbClr val="235BA8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11838</TotalTime>
  <Words>798</Words>
  <Application>Microsoft Office PowerPoint</Application>
  <PresentationFormat>On-screen Show (16:9)</PresentationFormat>
  <Paragraphs>171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ASEQ</vt:lpstr>
      <vt:lpstr>Custom Design</vt:lpstr>
      <vt:lpstr>Slide 1</vt:lpstr>
      <vt:lpstr>Agenda</vt:lpstr>
      <vt:lpstr>Slide 3</vt:lpstr>
      <vt:lpstr>Slide 4</vt:lpstr>
      <vt:lpstr>Slide 5</vt:lpstr>
      <vt:lpstr>Slide 6</vt:lpstr>
      <vt:lpstr>Slide 7</vt:lpstr>
      <vt:lpstr>Communications</vt:lpstr>
      <vt:lpstr>Slide 9</vt:lpstr>
      <vt:lpstr>STUDENTCARE MENTAL  HEALTH SURVEY results</vt:lpstr>
      <vt:lpstr>Slide 11</vt:lpstr>
      <vt:lpstr>Plan Usage</vt:lpstr>
      <vt:lpstr>Slide 13</vt:lpstr>
      <vt:lpstr>Slide 14</vt:lpstr>
      <vt:lpstr>Slide 15</vt:lpstr>
      <vt:lpstr>Slide 16</vt:lpstr>
      <vt:lpstr>Slide 17</vt:lpstr>
      <vt:lpstr>Fee Setting </vt:lpstr>
      <vt:lpstr>Slide 19</vt:lpstr>
      <vt:lpstr>Fee Setting: Options</vt:lpstr>
      <vt:lpstr>Slide 21</vt:lpstr>
      <vt:lpstr>HDPC Recommendation</vt:lpstr>
      <vt:lpstr>Slide 23</vt:lpstr>
    </vt:vector>
  </TitlesOfParts>
  <Company>Sophie Le Bigot Présentatique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Le Bigot</dc:creator>
  <cp:lastModifiedBy>Colten Yamagishi</cp:lastModifiedBy>
  <cp:revision>209</cp:revision>
  <dcterms:created xsi:type="dcterms:W3CDTF">2016-04-13T16:31:42Z</dcterms:created>
  <dcterms:modified xsi:type="dcterms:W3CDTF">2017-03-28T23:26:28Z</dcterms:modified>
</cp:coreProperties>
</file>