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Light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3E225A-3F9E-416C-9E45-05ACDA308421}">
  <a:tblStyle styleId="{E23E225A-3F9E-416C-9E45-05ACDA3084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pos="57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5e1457ab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5e1457ab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646a30d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646a30da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5e1457ab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5e1457ab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5e1457ab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5e1457ab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aa2bb79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aa2bb797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5e1457ab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5e1457ab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646a30d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646a30d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5e1457aba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5e1457aba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8e25660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8e25660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5e1457ab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5e1457ab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5e1457ab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5e1457ab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5e1457ab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5e1457ab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646a30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646a30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646a30da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646a30da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5e1457ab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5e1457ab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5e1457ab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5e1457ab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8e256604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8e256604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obj">
  <p:cSld name="OBJECT">
    <p:bg>
      <p:bgPr>
        <a:solidFill>
          <a:srgbClr val="275D3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550" y="4410000"/>
            <a:ext cx="1810581" cy="4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5192025" y="846400"/>
            <a:ext cx="3331800" cy="35271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50850" y="2015800"/>
            <a:ext cx="3951000" cy="11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OBJECT_1">
    <p:bg>
      <p:bgPr>
        <a:solidFill>
          <a:srgbClr val="275D38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0" y="0"/>
            <a:ext cx="45819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9450" y="4410000"/>
            <a:ext cx="1810581" cy="4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904750" y="2015800"/>
            <a:ext cx="3951000" cy="11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Blank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t="169" b="169"/>
          <a:stretch/>
        </p:blipFill>
        <p:spPr>
          <a:xfrm>
            <a:off x="7089450" y="4410000"/>
            <a:ext cx="1810580" cy="4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625" y="4475"/>
            <a:ext cx="9144000" cy="3286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50850" y="3692600"/>
            <a:ext cx="3951000" cy="11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2">
  <p:cSld name="Title and Content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25" y="0"/>
            <a:ext cx="9144951" cy="942800"/>
          </a:xfrm>
          <a:custGeom>
            <a:avLst/>
            <a:gdLst/>
            <a:ahLst/>
            <a:cxnLst/>
            <a:rect l="l" t="t" r="r" b="b"/>
            <a:pathLst>
              <a:path w="6096634" h="6856730" extrusionOk="0">
                <a:moveTo>
                  <a:pt x="6096609" y="0"/>
                </a:moveTo>
                <a:lnTo>
                  <a:pt x="0" y="0"/>
                </a:lnTo>
                <a:lnTo>
                  <a:pt x="0" y="6856476"/>
                </a:lnTo>
                <a:lnTo>
                  <a:pt x="6096609" y="6856476"/>
                </a:lnTo>
                <a:lnTo>
                  <a:pt x="6096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50850" y="352500"/>
            <a:ext cx="85761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50850" y="1309500"/>
            <a:ext cx="8461500" cy="3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None/>
              <a:defRPr b="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Title Slide"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4562100" y="0"/>
            <a:ext cx="4581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98150" y="1978300"/>
            <a:ext cx="3782100" cy="2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Two Content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>
            <a:spLocks noGrp="1"/>
          </p:cNvSpPr>
          <p:nvPr>
            <p:ph type="pic" idx="2"/>
          </p:nvPr>
        </p:nvSpPr>
        <p:spPr>
          <a:xfrm>
            <a:off x="0" y="0"/>
            <a:ext cx="4581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4972200" y="1921477"/>
            <a:ext cx="37821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4972200" y="788588"/>
            <a:ext cx="3714600" cy="8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">
  <p:cSld name="CUSTO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84561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CUSTOM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25" y="0"/>
            <a:ext cx="9144951" cy="942800"/>
          </a:xfrm>
          <a:custGeom>
            <a:avLst/>
            <a:gdLst/>
            <a:ahLst/>
            <a:cxnLst/>
            <a:rect l="l" t="t" r="r" b="b"/>
            <a:pathLst>
              <a:path w="6096634" h="6856730" extrusionOk="0">
                <a:moveTo>
                  <a:pt x="6096609" y="0"/>
                </a:moveTo>
                <a:lnTo>
                  <a:pt x="0" y="0"/>
                </a:lnTo>
                <a:lnTo>
                  <a:pt x="0" y="6856476"/>
                </a:lnTo>
                <a:lnTo>
                  <a:pt x="6096609" y="6856476"/>
                </a:lnTo>
                <a:lnTo>
                  <a:pt x="60966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 sz="3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84561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2">
  <p:cSld name="CUSTOM_3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>
            <a:spLocks noGrp="1"/>
          </p:cNvSpPr>
          <p:nvPr>
            <p:ph type="pic" idx="2"/>
          </p:nvPr>
        </p:nvSpPr>
        <p:spPr>
          <a:xfrm>
            <a:off x="0" y="0"/>
            <a:ext cx="4581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4972200" y="1382900"/>
            <a:ext cx="3782100" cy="3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and Content">
  <p:cSld name="CUSTOM_4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1"/>
          </p:nvPr>
        </p:nvSpPr>
        <p:spPr>
          <a:xfrm>
            <a:off x="4972200" y="1382900"/>
            <a:ext cx="37821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6">
  <p:cSld name="CUSTOM_5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43950" y="66707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 sz="3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344025" y="1391350"/>
            <a:ext cx="8456100" cy="32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USTOM_6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330575" y="443450"/>
            <a:ext cx="8546700" cy="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330575" y="4482325"/>
            <a:ext cx="85467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>
            <a:spLocks noGrp="1"/>
          </p:cNvSpPr>
          <p:nvPr>
            <p:ph type="pic" idx="2"/>
          </p:nvPr>
        </p:nvSpPr>
        <p:spPr>
          <a:xfrm>
            <a:off x="330575" y="789675"/>
            <a:ext cx="8546700" cy="3466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USTOM_7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956850" y="793450"/>
            <a:ext cx="7230300" cy="79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956850" y="4482325"/>
            <a:ext cx="72303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6"/>
          <p:cNvSpPr>
            <a:spLocks noGrp="1"/>
          </p:cNvSpPr>
          <p:nvPr>
            <p:ph type="pic" idx="2"/>
          </p:nvPr>
        </p:nvSpPr>
        <p:spPr>
          <a:xfrm>
            <a:off x="956850" y="1834175"/>
            <a:ext cx="7230300" cy="254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7">
  <p:cSld name="CUSTOM_12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002300" y="802150"/>
            <a:ext cx="7139400" cy="5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ubTitle" idx="1"/>
          </p:nvPr>
        </p:nvSpPr>
        <p:spPr>
          <a:xfrm>
            <a:off x="1002288" y="1928225"/>
            <a:ext cx="3261000" cy="24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ubTitle" idx="2"/>
          </p:nvPr>
        </p:nvSpPr>
        <p:spPr>
          <a:xfrm>
            <a:off x="4880563" y="1928225"/>
            <a:ext cx="3261000" cy="24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3">
  <p:cSld name="CUSTOM_8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>
            <a:spLocks noGrp="1"/>
          </p:cNvSpPr>
          <p:nvPr>
            <p:ph type="pic" idx="2"/>
          </p:nvPr>
        </p:nvSpPr>
        <p:spPr>
          <a:xfrm>
            <a:off x="1026825" y="1220250"/>
            <a:ext cx="2675400" cy="24957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8"/>
          <p:cNvSpPr txBox="1">
            <a:spLocks noGrp="1"/>
          </p:cNvSpPr>
          <p:nvPr>
            <p:ph type="subTitle" idx="1"/>
          </p:nvPr>
        </p:nvSpPr>
        <p:spPr>
          <a:xfrm>
            <a:off x="4334775" y="1220250"/>
            <a:ext cx="3782400" cy="30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None/>
              <a:defRPr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ise 1">
  <p:cSld name="CUSTOM_9">
    <p:bg>
      <p:bgPr>
        <a:solidFill>
          <a:schemeClr val="dk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9450" y="4410000"/>
            <a:ext cx="1810581" cy="4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 txBox="1"/>
          <p:nvPr/>
        </p:nvSpPr>
        <p:spPr>
          <a:xfrm>
            <a:off x="194725" y="1792400"/>
            <a:ext cx="8808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700" b="1">
                <a:solidFill>
                  <a:srgbClr val="F2CD00"/>
                </a:solidFill>
                <a:latin typeface="Roboto"/>
                <a:ea typeface="Roboto"/>
                <a:cs typeface="Roboto"/>
                <a:sym typeface="Roboto"/>
              </a:rPr>
              <a:t>Leading with Purpose.</a:t>
            </a:r>
            <a:endParaRPr sz="6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ise 2">
  <p:cSld name="CUSTOM_10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/>
        </p:nvSpPr>
        <p:spPr>
          <a:xfrm>
            <a:off x="194725" y="1944800"/>
            <a:ext cx="88080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300" b="1">
                <a:solidFill>
                  <a:srgbClr val="F2CD00"/>
                </a:solidFill>
                <a:latin typeface="Roboto"/>
                <a:ea typeface="Roboto"/>
                <a:cs typeface="Roboto"/>
                <a:sym typeface="Roboto"/>
              </a:rPr>
              <a:t>Leading with Purpose.</a:t>
            </a:r>
            <a:endParaRPr sz="5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0" name="Google Shape;13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9450" y="4410000"/>
            <a:ext cx="1810581" cy="4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1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2">
            <a:alphaModFix/>
          </a:blip>
          <a:srcRect t="169" b="169"/>
          <a:stretch/>
        </p:blipFill>
        <p:spPr>
          <a:xfrm>
            <a:off x="7089450" y="4410000"/>
            <a:ext cx="1810580" cy="4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CD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r" rtl="0">
              <a:buNone/>
              <a:defRPr sz="1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84000" y="383750"/>
            <a:ext cx="85761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84000" y="1183000"/>
            <a:ext cx="85761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Light"/>
              <a:buChar char="●"/>
              <a:defRPr sz="20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○"/>
              <a:defRPr sz="18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2984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4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311" r="20317"/>
          <a:stretch/>
        </p:blipFill>
        <p:spPr>
          <a:xfrm>
            <a:off x="0" y="0"/>
            <a:ext cx="4581903" cy="5143501"/>
          </a:xfrm>
          <a:prstGeom prst="rect">
            <a:avLst/>
          </a:prstGeom>
        </p:spPr>
      </p:pic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4864500" y="2176775"/>
            <a:ext cx="3951000" cy="10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Athletics &amp; Recreation Fee</a:t>
            </a:r>
            <a:endParaRPr/>
          </a:p>
        </p:txBody>
      </p:sp>
      <p:sp>
        <p:nvSpPr>
          <p:cNvPr id="141" name="Google Shape;141;p32"/>
          <p:cNvSpPr txBox="1"/>
          <p:nvPr/>
        </p:nvSpPr>
        <p:spPr>
          <a:xfrm>
            <a:off x="4904750" y="1182275"/>
            <a:ext cx="327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Golden Bears and Pandas Athletics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Campus &amp; Community Recreation 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39327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Major Expense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Facility staff wages/benefits  - $4.6 million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Student staff wages - $650,000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Operating costs - $2.6 million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Capital Replacement/Repair - $200,000</a:t>
            </a:r>
            <a:endParaRPr sz="14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Expenditures CCR - $8 million</a:t>
            </a:r>
            <a:endParaRPr sz="1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chemeClr val="dk1"/>
                </a:solidFill>
              </a:rPr>
              <a:t>NOTE: (includes wellness)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Net Deficit in 2020-21 = $1 million</a:t>
            </a:r>
            <a:r>
              <a:rPr lang="en-CA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4227900" cy="72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/>
              <a:t>Campus &amp; Community Recreation</a:t>
            </a:r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pic>
        <p:nvPicPr>
          <p:cNvPr id="209" name="Google Shape;209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311" r="20317"/>
          <a:stretch/>
        </p:blipFill>
        <p:spPr>
          <a:xfrm>
            <a:off x="4562100" y="0"/>
            <a:ext cx="45818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>
            <a:spLocks noGrp="1"/>
          </p:cNvSpPr>
          <p:nvPr>
            <p:ph type="title"/>
          </p:nvPr>
        </p:nvSpPr>
        <p:spPr>
          <a:xfrm>
            <a:off x="956850" y="793450"/>
            <a:ext cx="7230300" cy="79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Campus &amp; Community Recreation - Key Stats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</a:endParaRPr>
          </a:p>
        </p:txBody>
      </p:sp>
      <p:sp>
        <p:nvSpPr>
          <p:cNvPr id="215" name="Google Shape;215;p42"/>
          <p:cNvSpPr txBox="1">
            <a:spLocks noGrp="1"/>
          </p:cNvSpPr>
          <p:nvPr>
            <p:ph type="subTitle" idx="1"/>
          </p:nvPr>
        </p:nvSpPr>
        <p:spPr>
          <a:xfrm>
            <a:off x="956850" y="4482325"/>
            <a:ext cx="72303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/>
              <a:t>Your source information here.</a:t>
            </a:r>
            <a:endParaRPr sz="800"/>
          </a:p>
        </p:txBody>
      </p:sp>
      <p:graphicFrame>
        <p:nvGraphicFramePr>
          <p:cNvPr id="216" name="Google Shape;216;p42"/>
          <p:cNvGraphicFramePr/>
          <p:nvPr/>
        </p:nvGraphicFramePr>
        <p:xfrm>
          <a:off x="956850" y="171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{E23E225A-3F9E-416C-9E45-05ACDA308421}</a:tableStyleId>
              </a:tblPr>
              <a:tblGrid>
                <a:gridCol w="16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875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6800" marR="10800" marT="9525" marB="10800" anchor="ctr"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2020-21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2019-20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2018-19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2017-18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2016-17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Fitness Centre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6800" marR="10800" marT="9525" marB="10800" anchor="ctr"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91,163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342,641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506,372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544,877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641,715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Climbing Centre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6800" marR="10800" marT="9525" marB="1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1,272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6,660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13,572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19,893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22,255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75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Locker Rooms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6800" marR="10800" marT="9525" marB="10800" anchor="ctr"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155,204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701,320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330,535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1,275,192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1,022,640</a:t>
                      </a:r>
                      <a:endParaRPr/>
                    </a:p>
                  </a:txBody>
                  <a:tcPr marL="10800" marR="118800" marT="9525" marB="1080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7" name="Google Shape;217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Golden Bears and Pandas Athletics</a:t>
            </a:r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84561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97614" marR="738392" lvl="0" indent="-231769" algn="l" rtl="0">
              <a:lnSpc>
                <a:spcPct val="101365"/>
              </a:lnSpc>
              <a:spcBef>
                <a:spcPts val="14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</a:t>
            </a:r>
            <a:r>
              <a:rPr lang="en-CA" sz="189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Golden Bears and Pandas</a:t>
            </a: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varsity teams for 500 student athletes   competing annually for national championships.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10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Recruit 100+ student athletes per year across all Faculties.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Host 100+ events per year for students and community.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Provide mental health support for student athletes.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4199" marR="707110" lvl="0" indent="2150" algn="l" rtl="0">
              <a:lnSpc>
                <a:spcPct val="102368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Engage with the community through sport development programs for 3000+  youth.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Raise $1.6M to provide financial assistance to student athletes.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12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Engage with 6500+ U of A Athletics Alumni. 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Community outreach to schools, hospitals and charities</a:t>
            </a:r>
            <a:endParaRPr sz="18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Golden Bears and Pandas Athletics</a:t>
            </a:r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84561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96349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Metrics:</a:t>
            </a:r>
            <a:endParaRPr sz="149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 athlete recruitment, retention and support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Revenue generated to support the programs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Alumni support and engagement metrics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Amount of donations received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Amount of scholarships provided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Access to mental health support for varsity athletes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 and student athlete feedback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Contributions to teaching and research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Community outreach by student athletes through UAB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Community partnerships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Developmental athlete programming 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349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CA" sz="1496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Normally, competitive results are an important metric</a:t>
            </a:r>
            <a:endParaRPr sz="14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079" r="15072"/>
          <a:stretch/>
        </p:blipFill>
        <p:spPr>
          <a:xfrm>
            <a:off x="0" y="0"/>
            <a:ext cx="4491750" cy="5143500"/>
          </a:xfrm>
          <a:prstGeom prst="rect">
            <a:avLst/>
          </a:prstGeom>
        </p:spPr>
      </p:pic>
      <p:sp>
        <p:nvSpPr>
          <p:cNvPr id="237" name="Google Shape;237;p45"/>
          <p:cNvSpPr txBox="1">
            <a:spLocks noGrp="1"/>
          </p:cNvSpPr>
          <p:nvPr>
            <p:ph type="subTitle" idx="1"/>
          </p:nvPr>
        </p:nvSpPr>
        <p:spPr>
          <a:xfrm>
            <a:off x="4799250" y="982125"/>
            <a:ext cx="4100700" cy="320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latin typeface="Roboto"/>
                <a:ea typeface="Roboto"/>
                <a:cs typeface="Roboto"/>
                <a:sym typeface="Roboto"/>
              </a:rPr>
              <a:t>Funding Partnerships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CA" sz="1300"/>
              <a:t>Major Sources of Revenue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CA" sz="1300"/>
              <a:t>U of A Operating			$ 2,000,000 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CA" sz="1300"/>
              <a:t>Donations and grants		$ 1,000,000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CA" sz="1300"/>
              <a:t>Sponsors				$    300,000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CA" sz="1300"/>
              <a:t>Alumni				$ 2,000,000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CA" sz="1300"/>
              <a:t>Community Programs		$    200,000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/>
              <a:t>A&amp;R Fee to Athletics			$ 3,000,000</a:t>
            </a:r>
            <a:endParaRPr sz="1300"/>
          </a:p>
          <a:p>
            <a:pPr marL="396349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None/>
            </a:pPr>
            <a:endParaRPr sz="896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>
                <a:latin typeface="Roboto"/>
                <a:ea typeface="Roboto"/>
                <a:cs typeface="Roboto"/>
                <a:sym typeface="Roboto"/>
              </a:rPr>
              <a:t>Total Revenue Athletics		$ 8,500,000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45"/>
          <p:cNvSpPr txBox="1">
            <a:spLocks noGrp="1"/>
          </p:cNvSpPr>
          <p:nvPr>
            <p:ph type="title" idx="4294967295"/>
          </p:nvPr>
        </p:nvSpPr>
        <p:spPr>
          <a:xfrm>
            <a:off x="4749300" y="320075"/>
            <a:ext cx="4227900" cy="5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900">
                <a:solidFill>
                  <a:schemeClr val="lt1"/>
                </a:solidFill>
              </a:rPr>
              <a:t>Golden Bears and Pandas Athletics</a:t>
            </a:r>
            <a:endParaRPr sz="1900">
              <a:solidFill>
                <a:schemeClr val="lt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n-CA" sz="1100">
                <a:solidFill>
                  <a:schemeClr val="lt1"/>
                </a:solidFill>
              </a:rPr>
              <a:t>Rounded totals; not a normal operating year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>
            <a:spLocks noGrp="1"/>
          </p:cNvSpPr>
          <p:nvPr>
            <p:ph type="subTitle" idx="1"/>
          </p:nvPr>
        </p:nvSpPr>
        <p:spPr>
          <a:xfrm>
            <a:off x="4749300" y="820125"/>
            <a:ext cx="4262700" cy="3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-CA" sz="1700" b="1">
                <a:latin typeface="Roboto"/>
                <a:ea typeface="Roboto"/>
                <a:cs typeface="Roboto"/>
                <a:sym typeface="Roboto"/>
              </a:rPr>
              <a:t>Major Expenditures</a:t>
            </a:r>
            <a:endParaRPr sz="17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CA" sz="1400"/>
              <a:t>Salaries and benefits		$ 5,000,000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CA" sz="1400"/>
              <a:t>Travel				$ 1,500,000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CA" sz="1400"/>
              <a:t>Supplies and services		$ 1,500,000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CA" sz="1400"/>
              <a:t>Rentals				$    500,000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>
                <a:latin typeface="Roboto"/>
                <a:ea typeface="Roboto"/>
                <a:cs typeface="Roboto"/>
                <a:sym typeface="Roboto"/>
              </a:rPr>
              <a:t>Total Expenditure Athletics		$ 8,500,000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>
                <a:latin typeface="Roboto"/>
                <a:ea typeface="Roboto"/>
                <a:cs typeface="Roboto"/>
                <a:sym typeface="Roboto"/>
              </a:rPr>
              <a:t>Student Scholarships </a:t>
            </a:r>
            <a:r>
              <a:rPr lang="en-CA" sz="1000" b="1">
                <a:latin typeface="Roboto"/>
                <a:ea typeface="Roboto"/>
                <a:cs typeface="Roboto"/>
                <a:sym typeface="Roboto"/>
              </a:rPr>
              <a:t>(in addition)	</a:t>
            </a:r>
            <a:r>
              <a:rPr lang="en-CA" sz="1400" b="1">
                <a:latin typeface="Roboto"/>
                <a:ea typeface="Roboto"/>
                <a:cs typeface="Roboto"/>
                <a:sym typeface="Roboto"/>
              </a:rPr>
              <a:t>$ 1,200,000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46"/>
          <p:cNvSpPr txBox="1">
            <a:spLocks noGrp="1"/>
          </p:cNvSpPr>
          <p:nvPr>
            <p:ph type="title" idx="4294967295"/>
          </p:nvPr>
        </p:nvSpPr>
        <p:spPr>
          <a:xfrm>
            <a:off x="4749300" y="320075"/>
            <a:ext cx="4227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900">
                <a:solidFill>
                  <a:schemeClr val="lt1"/>
                </a:solidFill>
              </a:rPr>
              <a:t>Golden Bears and Pandas Athletics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247" name="Google Shape;247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079" r="15072"/>
          <a:stretch/>
        </p:blipFill>
        <p:spPr>
          <a:xfrm>
            <a:off x="0" y="0"/>
            <a:ext cx="44917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/>
        </p:nvSpPr>
        <p:spPr>
          <a:xfrm>
            <a:off x="363900" y="990600"/>
            <a:ext cx="3605400" cy="2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Campus &amp; Community </a:t>
            </a: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Recreation</a:t>
            </a: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uab.ca/recreation</a:t>
            </a:r>
            <a:endParaRPr sz="2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4671300" y="1070675"/>
            <a:ext cx="3605400" cy="2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Golden Bears and Pandas </a:t>
            </a: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On the Road</a:t>
            </a: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Canadawest.tv</a:t>
            </a:r>
            <a:endParaRPr sz="2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350850" y="352500"/>
            <a:ext cx="8576100" cy="45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2"/>
                </a:solidFill>
              </a:rPr>
              <a:t>What is Athletics &amp; Recreation Fee?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350850" y="1309500"/>
            <a:ext cx="8461500" cy="3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Athletics &amp; Recreation Fee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fee is one source of revenue supporting sport, recreation, leisure, and physical activity services, including: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CA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management, operation, and maintenance of sport and recreation facilities and training spaces;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CA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management of physical activity and wellness programs in the areas of group fitness, intramural sports, dance, recreational, sport and leisure activities, and sport clubs; 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CA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administrative and coaching support requirements for Golden Bears and Pandas Athletics. 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more information about specific programs and activities: uab.ca/recreation or uab.ca/athletics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48" name="Google Shape;148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377" r="14377"/>
          <a:stretch/>
        </p:blipFill>
        <p:spPr>
          <a:xfrm>
            <a:off x="4562100" y="0"/>
            <a:ext cx="4581898" cy="5143498"/>
          </a:xfrm>
          <a:prstGeom prst="rect">
            <a:avLst/>
          </a:prstGeom>
        </p:spPr>
      </p:pic>
      <p:sp>
        <p:nvSpPr>
          <p:cNvPr id="154" name="Google Shape;154;p34"/>
          <p:cNvSpPr txBox="1">
            <a:spLocks noGrp="1"/>
          </p:cNvSpPr>
          <p:nvPr>
            <p:ph type="subTitle" idx="1"/>
          </p:nvPr>
        </p:nvSpPr>
        <p:spPr>
          <a:xfrm>
            <a:off x="298150" y="494375"/>
            <a:ext cx="3782100" cy="20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Principles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Transparency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Accountability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Partnership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Collaboration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Consultation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309" r="20445"/>
          <a:stretch/>
        </p:blipFill>
        <p:spPr>
          <a:xfrm>
            <a:off x="0" y="0"/>
            <a:ext cx="4572001" cy="5143501"/>
          </a:xfrm>
          <a:prstGeom prst="rect">
            <a:avLst/>
          </a:prstGeom>
        </p:spPr>
      </p:pic>
      <p:sp>
        <p:nvSpPr>
          <p:cNvPr id="161" name="Google Shape;161;p35"/>
          <p:cNvSpPr txBox="1">
            <a:spLocks noGrp="1"/>
          </p:cNvSpPr>
          <p:nvPr>
            <p:ph type="subTitle" idx="1"/>
          </p:nvPr>
        </p:nvSpPr>
        <p:spPr>
          <a:xfrm>
            <a:off x="4972200" y="1921451"/>
            <a:ext cx="3782100" cy="22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 sz="1800"/>
              <a:t>Students pay approximately $5.8 million in A&amp;R Fees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Students want to know what their fees pay for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Athletic &amp; Recreation fees pay </a:t>
            </a:r>
            <a:r>
              <a:rPr lang="en-CA" sz="1800" u="sng"/>
              <a:t>part </a:t>
            </a:r>
            <a:r>
              <a:rPr lang="en-CA" sz="1800"/>
              <a:t>of the cost to provide sport and recreation services to students</a:t>
            </a:r>
            <a:endParaRPr sz="1800"/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972200" y="788588"/>
            <a:ext cx="3714600" cy="8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Transparency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945" r="25055"/>
          <a:stretch/>
        </p:blipFill>
        <p:spPr>
          <a:xfrm>
            <a:off x="0" y="0"/>
            <a:ext cx="4572001" cy="5143500"/>
          </a:xfrm>
          <a:prstGeom prst="rect">
            <a:avLst/>
          </a:prstGeom>
        </p:spPr>
      </p:pic>
      <p:sp>
        <p:nvSpPr>
          <p:cNvPr id="169" name="Google Shape;169;p36"/>
          <p:cNvSpPr txBox="1">
            <a:spLocks noGrp="1"/>
          </p:cNvSpPr>
          <p:nvPr>
            <p:ph type="subTitle" idx="1"/>
          </p:nvPr>
        </p:nvSpPr>
        <p:spPr>
          <a:xfrm>
            <a:off x="4972200" y="1322150"/>
            <a:ext cx="3782100" cy="33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600"/>
              <a:t>A&amp;R Fee is part of the MNIF, therefore overseen by the MNIF Oversight Committee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/>
              <a:t>Allocation of the funds and oversight of the provision of services is the responsibility of:</a:t>
            </a:r>
            <a:endParaRPr sz="18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Dean of Students - delegates to Ian Reade, Director of Athletics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VP Facilities and Operations - delegates to Cheryl Harwardt, Director of Campus &amp; Community Recreation</a:t>
            </a:r>
            <a:endParaRPr sz="1600"/>
          </a:p>
        </p:txBody>
      </p:sp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972200" y="788588"/>
            <a:ext cx="3714600" cy="8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Accountability</a:t>
            </a:r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311" r="20317"/>
          <a:stretch/>
        </p:blipFill>
        <p:spPr>
          <a:xfrm>
            <a:off x="0" y="0"/>
            <a:ext cx="4581898" cy="5143497"/>
          </a:xfrm>
          <a:prstGeom prst="rect">
            <a:avLst/>
          </a:prstGeom>
        </p:spPr>
      </p:pic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4972200" y="1322150"/>
            <a:ext cx="3782100" cy="33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 sz="1800"/>
              <a:t>Bi-annual report to SU/GSA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MNIF Oversight Committee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Regular meetings with SU and GSA VP Student Life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Recreation Action Committee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4972200" y="423438"/>
            <a:ext cx="3714600" cy="8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Collaboration and Consultation</a:t>
            </a:r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>
            <a:off x="343950" y="66707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Campus &amp; Community Recreation</a:t>
            </a:r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>
            <a:off x="344025" y="1391350"/>
            <a:ext cx="8456100" cy="32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b="1">
                <a:latin typeface="Roboto"/>
                <a:ea typeface="Roboto"/>
                <a:cs typeface="Roboto"/>
                <a:sym typeface="Roboto"/>
              </a:rPr>
              <a:t>Who We Are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b="1">
                <a:latin typeface="Roboto"/>
                <a:ea typeface="Roboto"/>
                <a:cs typeface="Roboto"/>
                <a:sym typeface="Roboto"/>
              </a:rPr>
              <a:t>Vision: </a:t>
            </a:r>
            <a:r>
              <a:rPr lang="en-CA" sz="1800"/>
              <a:t>Inspiring and empowering exceptional life experiences through recreation, sport and wellness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b="1">
                <a:latin typeface="Roboto"/>
                <a:ea typeface="Roboto"/>
                <a:cs typeface="Roboto"/>
                <a:sym typeface="Roboto"/>
              </a:rPr>
              <a:t>Mission: </a:t>
            </a:r>
            <a:r>
              <a:rPr lang="en-CA" sz="1800"/>
              <a:t>Facilitate and deliver leading-edge programs, events, services and facilities for our communities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latin typeface="Roboto"/>
                <a:ea typeface="Roboto"/>
                <a:cs typeface="Roboto"/>
                <a:sym typeface="Roboto"/>
              </a:rPr>
              <a:t>Values: </a:t>
            </a:r>
            <a:r>
              <a:rPr lang="en-CA" sz="1800"/>
              <a:t>Leadership - Collaboration - Kaizen - Civility - Inclusiveness</a:t>
            </a:r>
            <a:endParaRPr sz="1800"/>
          </a:p>
        </p:txBody>
      </p:sp>
      <p:sp>
        <p:nvSpPr>
          <p:cNvPr id="186" name="Google Shape;186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84561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Services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Management of Facilities - Arena, Climbing Centre, Fitness Centre, Gymnasiums, Studios, Activity spaces, Pavilion, Squash Courts, Swimming Pools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Programs/Events - Club Sports, Intramurals, Group Exercise, Instructional Recreation classes, Residence programming, Wellness Initiatives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Events - Big Pink, Pond Hockey, RecStock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Employment Opportunities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84561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Campus &amp; Community Recreation</a:t>
            </a:r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344025" y="1191475"/>
            <a:ext cx="3932700" cy="3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Funding Partnerships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Major Sources of Revenue: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U of A Operating Contribution - $1.5 million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CA" sz="1400">
                <a:solidFill>
                  <a:schemeClr val="dk1"/>
                </a:solidFill>
              </a:rPr>
              <a:t>Revenue raised - $3.3 million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non-fee revenue - $4.8 million</a:t>
            </a:r>
            <a:endParaRPr sz="1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Athletic &amp; Recreation Fee - $2.06 million</a:t>
            </a:r>
            <a:endParaRPr sz="1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Wellness funds - $140,000</a:t>
            </a:r>
            <a:endParaRPr sz="1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CCR Revenue - $7 million</a:t>
            </a:r>
            <a:endParaRPr sz="1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chemeClr val="dk1"/>
                </a:solidFill>
              </a:rPr>
              <a:t>NOTE: (UA also provides utilities, cleaning and facility envelope maintenance)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343950" y="352225"/>
            <a:ext cx="4227900" cy="72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/>
              <a:t>Campus &amp; Community Recreation</a:t>
            </a:r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pic>
        <p:nvPicPr>
          <p:cNvPr id="201" name="Google Shape;201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836" b="12836"/>
          <a:stretch/>
        </p:blipFill>
        <p:spPr>
          <a:xfrm>
            <a:off x="4562100" y="0"/>
            <a:ext cx="45818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75D38"/>
      </a:dk2>
      <a:lt2>
        <a:srgbClr val="F2CD00"/>
      </a:lt2>
      <a:accent1>
        <a:srgbClr val="F68D2E"/>
      </a:accent1>
      <a:accent2>
        <a:srgbClr val="E56954"/>
      </a:accent2>
      <a:accent3>
        <a:srgbClr val="C86BA8"/>
      </a:accent3>
      <a:accent4>
        <a:srgbClr val="007933"/>
      </a:accent4>
      <a:accent5>
        <a:srgbClr val="6CC249"/>
      </a:accent5>
      <a:accent6>
        <a:srgbClr val="6BBBAE"/>
      </a:accent6>
      <a:hlink>
        <a:srgbClr val="7BA3D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(16:9)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Roboto Light</vt:lpstr>
      <vt:lpstr>Roboto</vt:lpstr>
      <vt:lpstr>Simple Light</vt:lpstr>
      <vt:lpstr>Office Theme</vt:lpstr>
      <vt:lpstr>Athletics &amp; Recreation Fee</vt:lpstr>
      <vt:lpstr>What is Athletics &amp; Recreation Fee?</vt:lpstr>
      <vt:lpstr>PowerPoint Presentation</vt:lpstr>
      <vt:lpstr>Transparency</vt:lpstr>
      <vt:lpstr>Accountability</vt:lpstr>
      <vt:lpstr>Collaboration and Consultation</vt:lpstr>
      <vt:lpstr>Campus &amp; Community Recreation</vt:lpstr>
      <vt:lpstr>Campus &amp; Community Recreation</vt:lpstr>
      <vt:lpstr>Campus &amp; Community Recreation</vt:lpstr>
      <vt:lpstr>Campus &amp; Community Recreation</vt:lpstr>
      <vt:lpstr>Campus &amp; Community Recreation - Key Stats </vt:lpstr>
      <vt:lpstr>Golden Bears and Pandas Athletics</vt:lpstr>
      <vt:lpstr>Golden Bears and Pandas Athletics</vt:lpstr>
      <vt:lpstr>Golden Bears and Pandas Athletics Rounded totals; not a normal operating year</vt:lpstr>
      <vt:lpstr>Golden Bears and Pandas Athletics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&amp; Recreation Fee</dc:title>
  <dc:creator>Cheryl Harwardt</dc:creator>
  <cp:lastModifiedBy>Cheryl Harwardt</cp:lastModifiedBy>
  <cp:revision>1</cp:revision>
  <dcterms:modified xsi:type="dcterms:W3CDTF">2021-10-27T19:35:04Z</dcterms:modified>
</cp:coreProperties>
</file>