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Nixie One"/>
      <p:regular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BFE3498-12F7-488C-9B30-95778C4BB3FD}">
  <a:tblStyle styleId="{9BFE3498-12F7-488C-9B30-95778C4BB3FD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regular.fntdata"/><Relationship Id="rId21" Type="http://schemas.openxmlformats.org/officeDocument/2006/relationships/font" Target="fonts/NixieOne-regular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819900" y="3867025"/>
            <a:ext cx="7046999" cy="1546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3482725"/>
            <a:ext cx="56250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5158346"/>
            <a:ext cx="56250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SzPct val="100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218300" y="0"/>
            <a:ext cx="707399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317000" y="2882400"/>
            <a:ext cx="6510000" cy="109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/>
        </p:nvSpPr>
        <p:spPr>
          <a:xfrm>
            <a:off x="3593400" y="16514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3223966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27" name="Shape 27"/>
          <p:cNvSpPr txBox="1"/>
          <p:nvPr>
            <p:ph idx="3" type="body"/>
          </p:nvPr>
        </p:nvSpPr>
        <p:spPr>
          <a:xfrm>
            <a:off x="5990732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458074"/>
            <a:ext cx="8229600" cy="618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ctrTitle"/>
          </p:nvPr>
        </p:nvSpPr>
        <p:spPr>
          <a:xfrm>
            <a:off x="819900" y="3867025"/>
            <a:ext cx="7046999" cy="154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/>
              <a:t>Should the UASU </a:t>
            </a:r>
            <a:r>
              <a:rPr lang="en" sz="5000">
                <a:solidFill>
                  <a:srgbClr val="FF9900"/>
                </a:solidFill>
              </a:rPr>
              <a:t>support</a:t>
            </a:r>
            <a:r>
              <a:rPr lang="en" sz="5000">
                <a:solidFill>
                  <a:srgbClr val="000000"/>
                </a:solidFill>
              </a:rPr>
              <a:t> $15 Minimum Wage?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-22500" y="-4050"/>
            <a:ext cx="9144000" cy="68661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486000" y="715500"/>
            <a:ext cx="81270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24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minimum wage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increase is already set in motion. By 2018 our province’s minimum wage </a:t>
            </a:r>
            <a:r>
              <a:rPr lang="en" sz="2400">
                <a:solidFill>
                  <a:srgbClr val="00FF00"/>
                </a:solidFill>
                <a:latin typeface="Raleway"/>
                <a:ea typeface="Raleway"/>
                <a:cs typeface="Raleway"/>
                <a:sym typeface="Raleway"/>
              </a:rPr>
              <a:t>will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be $15/hr.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08500" y="2592000"/>
            <a:ext cx="81270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Students’ Union has already begun incrementally increasing the hourly wage of our staff to keep up with the changes.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486000" y="4624800"/>
            <a:ext cx="81270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is important to note that the question we are asking is </a:t>
            </a:r>
            <a:r>
              <a:rPr lang="en" sz="2400" u="sng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not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whether we should advocate for or against the changes to minimum wage.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-4050"/>
            <a:ext cx="9144000" cy="6866100"/>
          </a:xfrm>
          <a:prstGeom prst="rect">
            <a:avLst/>
          </a:prstGeom>
          <a:solidFill>
            <a:srgbClr val="000000">
              <a:alpha val="869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1007550" y="541700"/>
            <a:ext cx="71289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Instead, the question is: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595950" y="1711687"/>
            <a:ext cx="7952100" cy="18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Should the University of Alberta Students’ Union support the minimum wage increase, even if it affects more than just current students?</a:t>
            </a:r>
          </a:p>
        </p:txBody>
      </p:sp>
      <p:grpSp>
        <p:nvGrpSpPr>
          <p:cNvPr id="124" name="Shape 124"/>
          <p:cNvGrpSpPr/>
          <p:nvPr/>
        </p:nvGrpSpPr>
        <p:grpSpPr>
          <a:xfrm>
            <a:off x="3130403" y="4791300"/>
            <a:ext cx="2883194" cy="1600207"/>
            <a:chOff x="568950" y="3686775"/>
            <a:chExt cx="472500" cy="362900"/>
          </a:xfrm>
        </p:grpSpPr>
        <p:sp>
          <p:nvSpPr>
            <p:cNvPr id="125" name="Shape 125"/>
            <p:cNvSpPr/>
            <p:nvPr/>
          </p:nvSpPr>
          <p:spPr>
            <a:xfrm>
              <a:off x="568950" y="3686775"/>
              <a:ext cx="472500" cy="362900"/>
            </a:xfrm>
            <a:custGeom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5650" y="3820725"/>
              <a:ext cx="34125" cy="34125"/>
            </a:xfrm>
            <a:custGeom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747950" y="3753750"/>
              <a:ext cx="85275" cy="12200"/>
            </a:xfrm>
            <a:custGeom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For Context: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457200" y="1809075"/>
            <a:ext cx="83481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One of the biggest campaign promises of the NDP government was the introduction of </a:t>
            </a:r>
            <a:r>
              <a:rPr lang="en" sz="30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$15 minimum wage.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is a process that has already begun. By </a:t>
            </a:r>
            <a:r>
              <a:rPr lang="en" sz="30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2018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minimum wage will be $15 in Alberta.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They are asking for students to support this change.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4294967295" type="ctrTitle"/>
          </p:nvPr>
        </p:nvSpPr>
        <p:spPr>
          <a:xfrm>
            <a:off x="3371450" y="434725"/>
            <a:ext cx="56079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Our Mission:</a:t>
            </a:r>
          </a:p>
        </p:txBody>
      </p:sp>
      <p:sp>
        <p:nvSpPr>
          <p:cNvPr id="53" name="Shape 53"/>
          <p:cNvSpPr txBox="1"/>
          <p:nvPr>
            <p:ph idx="4294967295" type="subTitle"/>
          </p:nvPr>
        </p:nvSpPr>
        <p:spPr>
          <a:xfrm>
            <a:off x="4325300" y="2034150"/>
            <a:ext cx="45555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4400"/>
              <a:t>To </a:t>
            </a:r>
            <a:r>
              <a:rPr b="1" lang="en" sz="4400">
                <a:solidFill>
                  <a:srgbClr val="FF9900"/>
                </a:solidFill>
              </a:rPr>
              <a:t>decide</a:t>
            </a:r>
            <a:r>
              <a:rPr b="1" lang="en" sz="4400"/>
              <a:t> whether this is a </a:t>
            </a:r>
            <a:r>
              <a:rPr b="1" lang="en" sz="4400">
                <a:solidFill>
                  <a:srgbClr val="00FF00"/>
                </a:solidFill>
              </a:rPr>
              <a:t>change</a:t>
            </a:r>
            <a:r>
              <a:rPr b="1" lang="en" sz="4400"/>
              <a:t> students should support</a:t>
            </a:r>
          </a:p>
          <a:p>
            <a:pPr lvl="0" algn="r">
              <a:spcBef>
                <a:spcPts val="0"/>
              </a:spcBef>
              <a:buNone/>
            </a:pPr>
            <a:r>
              <a:t/>
            </a:r>
            <a:endParaRPr b="1"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150" y="7620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ctrTitle"/>
          </p:nvPr>
        </p:nvSpPr>
        <p:spPr>
          <a:xfrm>
            <a:off x="1132500" y="-382100"/>
            <a:ext cx="6879300" cy="1546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How do we fit in this?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1132500" y="1529475"/>
            <a:ext cx="68793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3.1% 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of Albertan employees are earning Minimum wage</a:t>
            </a:r>
          </a:p>
        </p:txBody>
      </p:sp>
      <p:cxnSp>
        <p:nvCxnSpPr>
          <p:cNvPr id="61" name="Shape 61"/>
          <p:cNvCxnSpPr/>
          <p:nvPr/>
        </p:nvCxnSpPr>
        <p:spPr>
          <a:xfrm>
            <a:off x="960750" y="2430000"/>
            <a:ext cx="7222500" cy="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2" name="Shape 62"/>
          <p:cNvSpPr txBox="1"/>
          <p:nvPr/>
        </p:nvSpPr>
        <p:spPr>
          <a:xfrm>
            <a:off x="2362500" y="2484000"/>
            <a:ext cx="4482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Of Them: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744750" y="3639300"/>
            <a:ext cx="2484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32.7%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are from the ages of </a:t>
            </a:r>
            <a:r>
              <a:rPr lang="en" sz="2400">
                <a:solidFill>
                  <a:srgbClr val="00FF00"/>
                </a:solidFill>
                <a:latin typeface="Raleway"/>
                <a:ea typeface="Raleway"/>
                <a:cs typeface="Raleway"/>
                <a:sym typeface="Raleway"/>
              </a:rPr>
              <a:t>15 - 19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228750" y="3276050"/>
            <a:ext cx="27495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5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17.9</a:t>
            </a:r>
            <a:r>
              <a:rPr lang="en" sz="25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%</a:t>
            </a:r>
            <a:r>
              <a:rPr lang="en" sz="2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are from the ages of </a:t>
            </a:r>
            <a:r>
              <a:rPr lang="en" sz="2500">
                <a:solidFill>
                  <a:srgbClr val="00FF00"/>
                </a:solidFill>
                <a:latin typeface="Raleway"/>
                <a:ea typeface="Raleway"/>
                <a:cs typeface="Raleway"/>
                <a:sym typeface="Raleway"/>
              </a:rPr>
              <a:t>20 - 24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5978250" y="3639300"/>
            <a:ext cx="2484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15.1</a:t>
            </a:r>
            <a:r>
              <a:rPr lang="en" sz="24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%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are aged </a:t>
            </a:r>
            <a:r>
              <a:rPr lang="en" sz="2400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55+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869850" y="5575500"/>
            <a:ext cx="74043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is important to note because: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 “There [are] </a:t>
            </a:r>
            <a:r>
              <a:rPr lang="en" sz="1800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proportionately fewer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minimum wage earners in all other age groups…” - </a:t>
            </a:r>
            <a:r>
              <a:rPr i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Alberta Minimum Wage Profile (pg. 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4580100" cy="68580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-87449" y="320300"/>
            <a:ext cx="4755000" cy="72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There are roughly</a:t>
            </a:r>
            <a:r>
              <a:rPr lang="en" sz="3000">
                <a:solidFill>
                  <a:srgbClr val="FF9900"/>
                </a:solidFill>
              </a:rPr>
              <a:t> 305,400 </a:t>
            </a:r>
            <a:r>
              <a:rPr lang="en" sz="3000">
                <a:solidFill>
                  <a:srgbClr val="000000"/>
                </a:solidFill>
              </a:rPr>
              <a:t>Albertans this increase affects</a:t>
            </a:r>
          </a:p>
        </p:txBody>
      </p:sp>
      <p:graphicFrame>
        <p:nvGraphicFramePr>
          <p:cNvPr id="73" name="Shape 73"/>
          <p:cNvGraphicFramePr/>
          <p:nvPr/>
        </p:nvGraphicFramePr>
        <p:xfrm>
          <a:off x="85750" y="214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{9BFE3498-12F7-488C-9B30-95778C4BB3FD}</a:tableStyleId>
              </a:tblPr>
              <a:tblGrid>
                <a:gridCol w="2204300"/>
                <a:gridCol w="2204300"/>
              </a:tblGrid>
              <a:tr h="381000">
                <a:tc gridSpan="2"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Employment Type</a:t>
                      </a:r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Full Time (30hr. +)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172,000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Part Time (&lt;30hr)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133,400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Total: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305,400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74" name="Shape 74"/>
          <p:cNvGraphicFramePr/>
          <p:nvPr/>
        </p:nvGraphicFramePr>
        <p:xfrm>
          <a:off x="85750" y="411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{9BFE3498-12F7-488C-9B30-95778C4BB3FD}</a:tableStyleId>
              </a:tblPr>
              <a:tblGrid>
                <a:gridCol w="2204300"/>
                <a:gridCol w="2204300"/>
              </a:tblGrid>
              <a:tr h="381000"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Job Tenure</a:t>
                      </a:r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1-12 Months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135,000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1-5 Years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125,200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5+ Years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45,200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Total: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305,400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 rot="-5400000">
            <a:off x="-3228300" y="3119699"/>
            <a:ext cx="8229600" cy="61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Industries Affected</a:t>
            </a:r>
          </a:p>
        </p:txBody>
      </p:sp>
      <p:graphicFrame>
        <p:nvGraphicFramePr>
          <p:cNvPr id="81" name="Shape 81"/>
          <p:cNvGraphicFramePr/>
          <p:nvPr/>
        </p:nvGraphicFramePr>
        <p:xfrm>
          <a:off x="2744550" y="691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{9BFE3498-12F7-488C-9B30-95778C4BB3FD}</a:tableStyleId>
              </a:tblPr>
              <a:tblGrid>
                <a:gridCol w="4597500"/>
                <a:gridCol w="1693950"/>
              </a:tblGrid>
              <a:tr h="322325">
                <a:tc gridSpan="2"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Industry (Total + 305,400)</a:t>
                      </a:r>
                    </a:p>
                  </a:txBody>
                  <a:tcPr marT="91425" marB="91425" marR="91425" marL="91425"/>
                </a:tc>
                <a:tc hMerge="1"/>
              </a:tr>
              <a:tr h="3223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Agriculture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5,300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Forestry, Fishing, Mining, Oil and Gas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2,900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Construction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3,700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Manufacturing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6,600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Wholesale Trade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5,200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Retail Trade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103,900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Transportation and Warehousing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5,800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Finance, Insurance, Real Estate and Leasing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8,600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Professional, Scientific and Technical Services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5,500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Educational Services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10,500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Health Care and Social Assistance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15,200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Information, Culture and Recreation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13,400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Accommodation and Food Services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82,900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Other Services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19,000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Public Administration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2,600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Other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14,400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50" y="-405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4294967295" type="ctrTitle"/>
          </p:nvPr>
        </p:nvSpPr>
        <p:spPr>
          <a:xfrm>
            <a:off x="1327950" y="2651650"/>
            <a:ext cx="6488400" cy="274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latin typeface="Lato"/>
                <a:ea typeface="Lato"/>
                <a:cs typeface="Lato"/>
                <a:sym typeface="Lato"/>
              </a:rPr>
              <a:t>But how does </a:t>
            </a:r>
            <a:r>
              <a:rPr b="1" lang="en" sz="6000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EDUCATION</a:t>
            </a:r>
            <a:r>
              <a:rPr b="1" lang="en" sz="6000">
                <a:latin typeface="Lato"/>
                <a:ea typeface="Lato"/>
                <a:cs typeface="Lato"/>
                <a:sym typeface="Lato"/>
              </a:rPr>
              <a:t> play  a factor? </a:t>
            </a:r>
          </a:p>
        </p:txBody>
      </p:sp>
      <p:grpSp>
        <p:nvGrpSpPr>
          <p:cNvPr id="88" name="Shape 88"/>
          <p:cNvGrpSpPr/>
          <p:nvPr/>
        </p:nvGrpSpPr>
        <p:grpSpPr>
          <a:xfrm>
            <a:off x="2981906" y="996766"/>
            <a:ext cx="3180491" cy="1355120"/>
            <a:chOff x="1934025" y="1001650"/>
            <a:chExt cx="415300" cy="355600"/>
          </a:xfrm>
        </p:grpSpPr>
        <p:sp>
          <p:nvSpPr>
            <p:cNvPr id="89" name="Shape 89"/>
            <p:cNvSpPr/>
            <p:nvPr/>
          </p:nvSpPr>
          <p:spPr>
            <a:xfrm>
              <a:off x="1934025" y="1303650"/>
              <a:ext cx="207650" cy="53600"/>
            </a:xfrm>
            <a:custGeom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00FF00"/>
                </a:solidFill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2141650" y="1303650"/>
              <a:ext cx="207675" cy="53600"/>
            </a:xfrm>
            <a:custGeom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00FF00"/>
                </a:solidFill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1934025" y="1001650"/>
              <a:ext cx="207650" cy="331250"/>
            </a:xfrm>
            <a:custGeom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00FF00"/>
                </a:solidFill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2141650" y="1001650"/>
              <a:ext cx="207675" cy="331250"/>
            </a:xfrm>
            <a:custGeom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00FF00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650700" y="676275"/>
            <a:ext cx="7842600" cy="72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Of the </a:t>
            </a:r>
            <a:r>
              <a:rPr lang="en">
                <a:solidFill>
                  <a:srgbClr val="FF9900"/>
                </a:solidFill>
              </a:rPr>
              <a:t>305,400</a:t>
            </a:r>
            <a:r>
              <a:rPr lang="en"/>
              <a:t> Albertans: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135050" y="2115525"/>
            <a:ext cx="68739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Their </a:t>
            </a:r>
            <a:r>
              <a:rPr lang="en" sz="3000" u="sng">
                <a:solidFill>
                  <a:srgbClr val="00FF00"/>
                </a:solidFill>
                <a:latin typeface="Raleway"/>
                <a:ea typeface="Raleway"/>
                <a:cs typeface="Raleway"/>
                <a:sym typeface="Raleway"/>
              </a:rPr>
              <a:t>Student Status</a:t>
            </a:r>
            <a:r>
              <a:rPr lang="en" sz="30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is: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669500" y="2798125"/>
            <a:ext cx="5805000" cy="20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00FF00"/>
                </a:solidFill>
                <a:latin typeface="Raleway"/>
                <a:ea typeface="Raleway"/>
                <a:cs typeface="Raleway"/>
                <a:sym typeface="Raleway"/>
              </a:rPr>
              <a:t>Student - 70,200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Non-Student - 235,100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935850" y="5257225"/>
            <a:ext cx="72723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Although this doesn’t necessarily mean they are not </a:t>
            </a:r>
            <a:r>
              <a:rPr lang="en" sz="2400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trying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 access post-secondary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-405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457200" y="393074"/>
            <a:ext cx="8229600" cy="61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have a look at the </a:t>
            </a:r>
            <a:r>
              <a:rPr lang="en">
                <a:solidFill>
                  <a:srgbClr val="FF9900"/>
                </a:solidFill>
              </a:rPr>
              <a:t>highest completed</a:t>
            </a:r>
            <a:r>
              <a:rPr lang="en"/>
              <a:t> level of education for these Albertans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0" y="2196950"/>
            <a:ext cx="9144000" cy="3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0-8 Years (Elementary)  - 8,200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Some Highschool  -  64,700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Highschool Graduate  -  95,500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  <a:latin typeface="Raleway"/>
                <a:ea typeface="Raleway"/>
                <a:cs typeface="Raleway"/>
                <a:sym typeface="Raleway"/>
              </a:rPr>
              <a:t>Some Post-Secondary  -  27,700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Post-Secondary Certificate or Diploma  -  66,000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  <a:latin typeface="Raleway"/>
                <a:ea typeface="Raleway"/>
                <a:cs typeface="Raleway"/>
                <a:sym typeface="Raleway"/>
              </a:rPr>
              <a:t>University Degree (Bachelors)  -  31,300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University Degree (Above Bachelors)  -  12,000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