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59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7" r:id="rId17"/>
    <p:sldId id="278" r:id="rId18"/>
    <p:sldId id="26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B7"/>
    <a:srgbClr val="FFFBD1"/>
    <a:srgbClr val="1C6B31"/>
    <a:srgbClr val="FED6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9" autoAdjust="0"/>
    <p:restoredTop sz="94656" autoAdjust="0"/>
  </p:normalViewPr>
  <p:slideViewPr>
    <p:cSldViewPr snapToGrid="0" snapToObjects="1">
      <p:cViewPr>
        <p:scale>
          <a:sx n="103" d="100"/>
          <a:sy n="103" d="100"/>
        </p:scale>
        <p:origin x="-2448" y="-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03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11AC7E-9FB2-2545-BF32-6EA5B5A34E01}" type="datetimeFigureOut">
              <a:rPr lang="en-US" smtClean="0"/>
              <a:t>2016-09-16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88CBDC-5711-E34B-8518-D844FA5DB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5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11AC7E-9FB2-2545-BF32-6EA5B5A34E01}" type="datetimeFigureOut">
              <a:rPr lang="en-US" smtClean="0"/>
              <a:t>2016-09-16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88CBDC-5711-E34B-8518-D844FA5DB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64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24677"/>
            <a:ext cx="7772400" cy="1470025"/>
          </a:xfrm>
        </p:spPr>
        <p:txBody>
          <a:bodyPr/>
          <a:lstStyle>
            <a:lvl1pPr algn="ctr">
              <a:defRPr>
                <a:solidFill>
                  <a:srgbClr val="FED60E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1464"/>
            <a:ext cx="6400800" cy="12538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  <a:latin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4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 i="0">
                <a:solidFill>
                  <a:srgbClr val="1C6B31"/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FED60E"/>
              </a:buClr>
              <a:buSzPct val="120000"/>
              <a:buFont typeface="Wingdings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1pPr>
            <a:lvl2pPr marL="742950" indent="-285750">
              <a:buClr>
                <a:srgbClr val="FED60E"/>
              </a:buClr>
              <a:buFont typeface="Wingdings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2pPr>
            <a:lvl3pPr marL="1143000" indent="-228600">
              <a:buClr>
                <a:srgbClr val="FED60E"/>
              </a:buClr>
              <a:buFont typeface="Wingdings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3pPr>
            <a:lvl4pPr marL="1600200" indent="-228600">
              <a:buClr>
                <a:srgbClr val="FED60E"/>
              </a:buClr>
              <a:buFont typeface="Wingdings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4pPr>
            <a:lvl5pPr marL="2057400" indent="-228600">
              <a:buClr>
                <a:srgbClr val="FED60E"/>
              </a:buClr>
              <a:buFont typeface="Wingdings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39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11AC7E-9FB2-2545-BF32-6EA5B5A34E01}" type="datetimeFigureOut">
              <a:rPr lang="en-US" smtClean="0"/>
              <a:t>2016-09-16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88CBDC-5711-E34B-8518-D844FA5DB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8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11AC7E-9FB2-2545-BF32-6EA5B5A34E01}" type="datetimeFigureOut">
              <a:rPr lang="en-US" smtClean="0"/>
              <a:t>2016-09-16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88CBDC-5711-E34B-8518-D844FA5DB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5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11AC7E-9FB2-2545-BF32-6EA5B5A34E01}" type="datetimeFigureOut">
              <a:rPr lang="en-US" smtClean="0"/>
              <a:t>2016-09-16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88CBDC-5711-E34B-8518-D844FA5DB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11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11AC7E-9FB2-2545-BF32-6EA5B5A34E01}" type="datetimeFigureOut">
              <a:rPr lang="en-US" smtClean="0"/>
              <a:t>2016-09-16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88CBDC-5711-E34B-8518-D844FA5DB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7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11AC7E-9FB2-2545-BF32-6EA5B5A34E01}" type="datetimeFigureOut">
              <a:rPr lang="en-US" smtClean="0"/>
              <a:t>2016-09-16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88CBDC-5711-E34B-8518-D844FA5DB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52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11AC7E-9FB2-2545-BF32-6EA5B5A34E01}" type="datetimeFigureOut">
              <a:rPr lang="en-US" smtClean="0"/>
              <a:t>2016-09-16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88CBDC-5711-E34B-8518-D844FA5DB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26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8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1C6B31"/>
          </a:solidFill>
          <a:latin typeface="Helvetic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ED60E"/>
        </a:buClr>
        <a:buSzPct val="120000"/>
        <a:buFont typeface="Wingdings" charset="2"/>
        <a:buChar char="§"/>
        <a:defRPr sz="3200" kern="1200">
          <a:solidFill>
            <a:schemeClr val="tx1"/>
          </a:solidFill>
          <a:latin typeface="Helvetic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ED60E"/>
        </a:buClr>
        <a:buSzPct val="120000"/>
        <a:buFont typeface="Wingdings" charset="2"/>
        <a:buChar char="§"/>
        <a:defRPr sz="2800" kern="1200">
          <a:solidFill>
            <a:schemeClr val="tx1"/>
          </a:solidFill>
          <a:latin typeface="Helvetic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ED60E"/>
        </a:buClr>
        <a:buSzPct val="120000"/>
        <a:buFont typeface="Wingdings" charset="2"/>
        <a:buChar char="§"/>
        <a:defRPr sz="2400" kern="1200">
          <a:solidFill>
            <a:schemeClr val="tx1"/>
          </a:solidFill>
          <a:latin typeface="Helvetic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ED60E"/>
        </a:buClr>
        <a:buSzPct val="120000"/>
        <a:buFont typeface="Wingdings" charset="2"/>
        <a:buChar char="§"/>
        <a:defRPr sz="2000" kern="1200">
          <a:solidFill>
            <a:schemeClr val="tx1"/>
          </a:solidFill>
          <a:latin typeface="Helvetic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ED60E"/>
        </a:buClr>
        <a:buSzPct val="120000"/>
        <a:buFont typeface="Wingdings" charset="2"/>
        <a:buChar char="§"/>
        <a:defRPr sz="2000" kern="1200">
          <a:solidFill>
            <a:schemeClr val="tx1"/>
          </a:solidFill>
          <a:latin typeface="Helvetic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slide" Target="slide17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slide" Target="slide17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slide" Target="slide17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emf"/><Relationship Id="rId7" Type="http://schemas.openxmlformats.org/officeDocument/2006/relationships/image" Target="../media/image28.png"/><Relationship Id="rId8" Type="http://schemas.openxmlformats.org/officeDocument/2006/relationships/slide" Target="slide17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9.png"/><Relationship Id="rId6" Type="http://schemas.openxmlformats.org/officeDocument/2006/relationships/slide" Target="slide17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30.png"/><Relationship Id="rId6" Type="http://schemas.openxmlformats.org/officeDocument/2006/relationships/slide" Target="slide17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slide" Target="slide17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4" Type="http://schemas.openxmlformats.org/officeDocument/2006/relationships/slide" Target="slide11.xml"/><Relationship Id="rId5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2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slide" Target="slide17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slide" Target="slide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slide" Target="slide17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6.png"/><Relationship Id="rId5" Type="http://schemas.openxmlformats.org/officeDocument/2006/relationships/slide" Target="slide17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5" Type="http://schemas.openxmlformats.org/officeDocument/2006/relationships/slide" Target="slide17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8546"/>
            <a:ext cx="7772400" cy="1470025"/>
          </a:xfrm>
        </p:spPr>
        <p:txBody>
          <a:bodyPr/>
          <a:lstStyle/>
          <a:p>
            <a:r>
              <a:rPr lang="en-US" b="0" dirty="0" smtClean="0">
                <a:latin typeface="Avenir Black"/>
                <a:cs typeface="Avenir Black"/>
              </a:rPr>
              <a:t>2016/17 Executive Themes &amp; Goals  </a:t>
            </a:r>
            <a:endParaRPr lang="en-US" b="0" dirty="0">
              <a:latin typeface="Avenir Black"/>
              <a:cs typeface="Avenir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57346"/>
            <a:ext cx="6400800" cy="1253844"/>
          </a:xfrm>
        </p:spPr>
        <p:txBody>
          <a:bodyPr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ED60E"/>
              </a:buClr>
              <a:buSzPct val="120000"/>
              <a:buFont typeface="Wingdings" charset="2"/>
              <a:buNone/>
              <a:tabLst/>
              <a:defRPr/>
            </a:pPr>
            <a:r>
              <a:rPr lang="en-US" sz="3200" b="1" kern="1200" dirty="0" smtClean="0">
                <a:solidFill>
                  <a:schemeClr val="bg1">
                    <a:lumMod val="95000"/>
                  </a:schemeClr>
                </a:solidFill>
                <a:effectLst/>
                <a:latin typeface="Helvetica"/>
                <a:ea typeface="+mn-ea"/>
                <a:cs typeface="+mn-cs"/>
              </a:rPr>
              <a:t>Students’ Council</a:t>
            </a:r>
            <a:endParaRPr lang="en-US" sz="2800" dirty="0" smtClean="0">
              <a:latin typeface="Avenir Book"/>
              <a:cs typeface="Avenir Book"/>
            </a:endParaRPr>
          </a:p>
          <a:p>
            <a:r>
              <a:rPr lang="en-US" sz="2800" dirty="0" smtClean="0">
                <a:latin typeface="Avenir Book"/>
                <a:cs typeface="Avenir Book"/>
              </a:rPr>
              <a:t>September 20</a:t>
            </a:r>
            <a:r>
              <a:rPr lang="en-US" sz="2800" baseline="30000" dirty="0" smtClean="0">
                <a:latin typeface="Avenir Book"/>
                <a:cs typeface="Avenir Book"/>
              </a:rPr>
              <a:t>th</a:t>
            </a:r>
            <a:r>
              <a:rPr lang="en-US" sz="2800" dirty="0" smtClean="0">
                <a:latin typeface="Avenir Book"/>
                <a:cs typeface="Avenir Book"/>
              </a:rPr>
              <a:t>, 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59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09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6923"/>
            <a:ext cx="6877050" cy="106944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ED60E"/>
                </a:solidFill>
                <a:latin typeface="Avenir Black"/>
                <a:cs typeface="Avenir Black"/>
              </a:rPr>
              <a:t>Aligning with Student Needs</a:t>
            </a:r>
            <a:endParaRPr lang="en-US" dirty="0">
              <a:solidFill>
                <a:srgbClr val="FED60E"/>
              </a:solidFill>
              <a:latin typeface="Avenir Black"/>
              <a:cs typeface="Avenir Black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venir Book"/>
                <a:cs typeface="Avenir Book"/>
              </a:rPr>
              <a:t>Student Safety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637" y="306923"/>
            <a:ext cx="1097765" cy="10977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04500" y="2552482"/>
            <a:ext cx="60823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sz="2800" dirty="0" smtClean="0">
                <a:latin typeface="Avenir Book"/>
                <a:cs typeface="Avenir Book"/>
              </a:rPr>
              <a:t>New UAPS Advisory Board Structure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800" dirty="0" smtClean="0">
                <a:latin typeface="Avenir Book"/>
                <a:cs typeface="Avenir Book"/>
              </a:rPr>
              <a:t>Improved safety measures at CSJ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800" dirty="0" smtClean="0">
                <a:latin typeface="Avenir Book"/>
                <a:cs typeface="Avenir Book"/>
              </a:rPr>
              <a:t>Overall safety improvements</a:t>
            </a:r>
          </a:p>
          <a:p>
            <a:pPr marL="285750" indent="-285750">
              <a:buFont typeface="Courier New"/>
              <a:buChar char="o"/>
            </a:pPr>
            <a:r>
              <a:rPr lang="en-US" sz="2800" dirty="0" smtClean="0">
                <a:latin typeface="Avenir Book"/>
                <a:cs typeface="Avenir Book"/>
              </a:rPr>
              <a:t>Campaign against sexual harassment</a:t>
            </a:r>
          </a:p>
          <a:p>
            <a:pPr marL="285750" indent="-285750">
              <a:buFont typeface="Courier New"/>
              <a:buChar char="o"/>
            </a:pPr>
            <a:r>
              <a:rPr lang="en-US" sz="2800" dirty="0" smtClean="0">
                <a:latin typeface="Avenir Book"/>
                <a:cs typeface="Avenir Book"/>
              </a:rPr>
              <a:t>All-encompassing advocacy on sexual violence</a:t>
            </a:r>
          </a:p>
          <a:p>
            <a:pPr marL="285750" indent="-285750">
              <a:buFont typeface="Courier New"/>
              <a:buChar char="o"/>
            </a:pPr>
            <a:endParaRPr lang="en-US" sz="2800" dirty="0" smtClean="0">
              <a:latin typeface="Avenir Book"/>
              <a:cs typeface="Avenir Book"/>
            </a:endParaRPr>
          </a:p>
          <a:p>
            <a:pPr marL="285750" indent="-285750">
              <a:buFont typeface="Courier New"/>
              <a:buChar char="o"/>
            </a:pPr>
            <a:endParaRPr lang="en-US" sz="2800" dirty="0" smtClean="0">
              <a:latin typeface="Avenir Book"/>
              <a:cs typeface="Avenir Book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780" y="4266456"/>
            <a:ext cx="1859707" cy="18597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039" y="2219726"/>
            <a:ext cx="1501391" cy="1859730"/>
          </a:xfrm>
          <a:prstGeom prst="rect">
            <a:avLst/>
          </a:prstGeom>
        </p:spPr>
      </p:pic>
      <p:sp>
        <p:nvSpPr>
          <p:cNvPr id="10" name="Oval 9">
            <a:hlinkClick r:id="rId6" action="ppaction://hlinksldjump"/>
          </p:cNvPr>
          <p:cNvSpPr/>
          <p:nvPr/>
        </p:nvSpPr>
        <p:spPr>
          <a:xfrm>
            <a:off x="272755" y="6188815"/>
            <a:ext cx="368889" cy="319881"/>
          </a:xfrm>
          <a:prstGeom prst="ellipse">
            <a:avLst/>
          </a:prstGeom>
          <a:solidFill>
            <a:srgbClr val="FED60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33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6923"/>
            <a:ext cx="6877050" cy="106944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ED60E"/>
                </a:solidFill>
                <a:latin typeface="Avenir Black"/>
                <a:cs typeface="Avenir Black"/>
              </a:rPr>
              <a:t>Building Foundations for Success</a:t>
            </a:r>
            <a:endParaRPr lang="en-US" dirty="0">
              <a:solidFill>
                <a:srgbClr val="FED60E"/>
              </a:solidFill>
              <a:latin typeface="Avenir Black"/>
              <a:cs typeface="Avenir Black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venir Book"/>
                <a:cs typeface="Avenir Book"/>
              </a:rPr>
              <a:t>Learning &amp; Affordability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869" y="4180344"/>
            <a:ext cx="3959358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/>
              <a:buChar char="o"/>
            </a:pPr>
            <a:endParaRPr lang="en-US" sz="2800" dirty="0" smtClean="0">
              <a:latin typeface="Avenir Book"/>
              <a:cs typeface="Avenir Book"/>
            </a:endParaRPr>
          </a:p>
          <a:p>
            <a:pPr marL="285750" indent="-285750">
              <a:buFont typeface="Courier New"/>
              <a:buChar char="o"/>
            </a:pPr>
            <a:r>
              <a:rPr lang="en-US" sz="2800" dirty="0" smtClean="0">
                <a:latin typeface="Avenir Book"/>
                <a:cs typeface="Avenir Book"/>
              </a:rPr>
              <a:t>Funding frameworks</a:t>
            </a:r>
          </a:p>
          <a:p>
            <a:pPr marL="285750" indent="-285750">
              <a:buFont typeface="Courier New"/>
              <a:buChar char="o"/>
            </a:pPr>
            <a:endParaRPr lang="en-US" sz="2800" dirty="0" smtClean="0">
              <a:latin typeface="Avenir Book"/>
              <a:cs typeface="Avenir Book"/>
            </a:endParaRPr>
          </a:p>
          <a:p>
            <a:pPr marL="285750" indent="-285750">
              <a:buFont typeface="Courier New"/>
              <a:buChar char="o"/>
            </a:pPr>
            <a:r>
              <a:rPr lang="en-US" sz="2800" dirty="0" smtClean="0">
                <a:latin typeface="Avenir Book"/>
                <a:cs typeface="Avenir Book"/>
              </a:rPr>
              <a:t>Student financial aid</a:t>
            </a:r>
          </a:p>
          <a:p>
            <a:pPr marL="285750" indent="-285750">
              <a:buFont typeface="Courier New"/>
              <a:buChar char="o"/>
            </a:pPr>
            <a:endParaRPr lang="en-US" sz="2800" dirty="0">
              <a:latin typeface="Avenir Book"/>
              <a:cs typeface="Avenir Book"/>
            </a:endParaRPr>
          </a:p>
          <a:p>
            <a:pPr marL="285750" indent="-285750">
              <a:buFont typeface="Courier New"/>
              <a:buChar char="o"/>
            </a:pPr>
            <a:endParaRPr lang="en-US" sz="2800" dirty="0" smtClean="0">
              <a:latin typeface="Avenir Book"/>
              <a:cs typeface="Avenir Book"/>
            </a:endParaRPr>
          </a:p>
          <a:p>
            <a:pPr marL="285750" indent="-285750">
              <a:buFont typeface="Courier New"/>
              <a:buChar char="o"/>
            </a:pPr>
            <a:endParaRPr lang="en-US" sz="2800" dirty="0" smtClean="0">
              <a:latin typeface="Avenir Book"/>
              <a:cs typeface="Avenir Book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534" y="306923"/>
            <a:ext cx="1198320" cy="11983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40425" y="4180344"/>
            <a:ext cx="3959358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/>
              <a:buChar char="o"/>
            </a:pPr>
            <a:endParaRPr lang="en-US" sz="2800" dirty="0" smtClean="0">
              <a:latin typeface="Avenir Book"/>
              <a:cs typeface="Avenir Book"/>
            </a:endParaRPr>
          </a:p>
          <a:p>
            <a:pPr marL="285750" indent="-285750">
              <a:buFont typeface="Courier New"/>
              <a:buChar char="o"/>
            </a:pPr>
            <a:r>
              <a:rPr lang="en-US" sz="2800" dirty="0" smtClean="0">
                <a:latin typeface="Avenir Book"/>
                <a:cs typeface="Avenir Book"/>
              </a:rPr>
              <a:t>STEP expansion</a:t>
            </a:r>
          </a:p>
          <a:p>
            <a:pPr marL="285750" indent="-285750">
              <a:buFont typeface="Courier New"/>
              <a:buChar char="o"/>
            </a:pPr>
            <a:endParaRPr lang="en-US" sz="2800" dirty="0" smtClean="0">
              <a:latin typeface="Avenir Book"/>
              <a:cs typeface="Avenir Book"/>
            </a:endParaRPr>
          </a:p>
          <a:p>
            <a:pPr marL="285750" indent="-285750">
              <a:buFont typeface="Courier New"/>
              <a:buChar char="o"/>
            </a:pPr>
            <a:r>
              <a:rPr lang="en-US" sz="2800" dirty="0" smtClean="0">
                <a:latin typeface="Avenir Book"/>
                <a:cs typeface="Avenir Book"/>
              </a:rPr>
              <a:t>Experiential learning</a:t>
            </a:r>
          </a:p>
          <a:p>
            <a:pPr marL="285750" indent="-285750">
              <a:buFont typeface="Courier New"/>
              <a:buChar char="o"/>
            </a:pPr>
            <a:endParaRPr lang="en-US" sz="2800" dirty="0">
              <a:latin typeface="Avenir Book"/>
              <a:cs typeface="Avenir Book"/>
            </a:endParaRPr>
          </a:p>
          <a:p>
            <a:pPr marL="285750" indent="-285750">
              <a:buFont typeface="Courier New"/>
              <a:buChar char="o"/>
            </a:pPr>
            <a:endParaRPr lang="en-US" sz="2800" dirty="0" smtClean="0">
              <a:latin typeface="Avenir Book"/>
              <a:cs typeface="Avenir Book"/>
            </a:endParaRPr>
          </a:p>
          <a:p>
            <a:pPr marL="285750" indent="-285750">
              <a:buFont typeface="Courier New"/>
              <a:buChar char="o"/>
            </a:pPr>
            <a:endParaRPr lang="en-US" sz="2800" dirty="0" smtClean="0">
              <a:latin typeface="Avenir Book"/>
              <a:cs typeface="Avenir Book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996" y="2333432"/>
            <a:ext cx="1846912" cy="18469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3568" y="2333432"/>
            <a:ext cx="1896793" cy="1896793"/>
          </a:xfrm>
          <a:prstGeom prst="rect">
            <a:avLst/>
          </a:prstGeom>
        </p:spPr>
      </p:pic>
      <p:sp>
        <p:nvSpPr>
          <p:cNvPr id="12" name="Oval 11">
            <a:hlinkClick r:id="rId6" action="ppaction://hlinksldjump"/>
          </p:cNvPr>
          <p:cNvSpPr/>
          <p:nvPr/>
        </p:nvSpPr>
        <p:spPr>
          <a:xfrm>
            <a:off x="272755" y="6188815"/>
            <a:ext cx="368889" cy="319881"/>
          </a:xfrm>
          <a:prstGeom prst="ellipse">
            <a:avLst/>
          </a:prstGeom>
          <a:solidFill>
            <a:srgbClr val="FED60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80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6923"/>
            <a:ext cx="6877050" cy="106944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ED60E"/>
                </a:solidFill>
                <a:latin typeface="Avenir Black"/>
                <a:cs typeface="Avenir Black"/>
              </a:rPr>
              <a:t>Building Foundations for Success</a:t>
            </a:r>
            <a:endParaRPr lang="en-US" dirty="0">
              <a:solidFill>
                <a:srgbClr val="FED60E"/>
              </a:solidFill>
              <a:latin typeface="Avenir Black"/>
              <a:cs typeface="Avenir Black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venir Book"/>
                <a:cs typeface="Avenir Book"/>
              </a:rPr>
              <a:t>Learning &amp; Affordability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869" y="4168832"/>
            <a:ext cx="3959358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/>
              <a:buChar char="o"/>
            </a:pPr>
            <a:endParaRPr lang="en-US" sz="2800" dirty="0" smtClean="0">
              <a:latin typeface="Avenir Book"/>
              <a:cs typeface="Avenir Book"/>
            </a:endParaRPr>
          </a:p>
          <a:p>
            <a:pPr marL="285750" indent="-285750">
              <a:buFont typeface="Courier New"/>
              <a:buChar char="o"/>
            </a:pPr>
            <a:r>
              <a:rPr lang="en-US" sz="2800" dirty="0" smtClean="0">
                <a:latin typeface="Avenir Book"/>
                <a:cs typeface="Avenir Book"/>
              </a:rPr>
              <a:t>Flexible course-loads</a:t>
            </a:r>
          </a:p>
          <a:p>
            <a:pPr marL="285750" indent="-285750">
              <a:buFont typeface="Courier New"/>
              <a:buChar char="o"/>
            </a:pPr>
            <a:endParaRPr lang="en-US" sz="2800" dirty="0" smtClean="0">
              <a:latin typeface="Avenir Book"/>
              <a:cs typeface="Avenir Book"/>
            </a:endParaRPr>
          </a:p>
          <a:p>
            <a:pPr marL="285750" indent="-285750">
              <a:buFont typeface="Courier New"/>
              <a:buChar char="o"/>
            </a:pPr>
            <a:r>
              <a:rPr lang="en-US" sz="2800" dirty="0" smtClean="0">
                <a:latin typeface="Avenir Book"/>
                <a:cs typeface="Avenir Book"/>
              </a:rPr>
              <a:t>Interdisciplinary program options</a:t>
            </a:r>
          </a:p>
          <a:p>
            <a:pPr marL="285750" indent="-285750">
              <a:buFont typeface="Courier New"/>
              <a:buChar char="o"/>
            </a:pPr>
            <a:endParaRPr lang="en-US" sz="2800" dirty="0">
              <a:latin typeface="Avenir Book"/>
              <a:cs typeface="Avenir Book"/>
            </a:endParaRPr>
          </a:p>
          <a:p>
            <a:pPr marL="285750" indent="-285750">
              <a:buFont typeface="Courier New"/>
              <a:buChar char="o"/>
            </a:pPr>
            <a:endParaRPr lang="en-US" sz="2800" dirty="0" smtClean="0">
              <a:latin typeface="Avenir Book"/>
              <a:cs typeface="Avenir Book"/>
            </a:endParaRPr>
          </a:p>
          <a:p>
            <a:pPr marL="285750" indent="-285750">
              <a:buFont typeface="Courier New"/>
              <a:buChar char="o"/>
            </a:pPr>
            <a:endParaRPr lang="en-US" sz="2800" dirty="0" smtClean="0">
              <a:latin typeface="Avenir Book"/>
              <a:cs typeface="Avenir Book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534" y="306923"/>
            <a:ext cx="1198320" cy="11983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27442" y="4180344"/>
            <a:ext cx="3959358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/>
              <a:buChar char="o"/>
            </a:pPr>
            <a:endParaRPr lang="en-US" sz="2800" dirty="0" smtClean="0">
              <a:latin typeface="Avenir Book"/>
              <a:cs typeface="Avenir Book"/>
            </a:endParaRPr>
          </a:p>
          <a:p>
            <a:pPr marL="285750" indent="-285750">
              <a:buFont typeface="Courier New"/>
              <a:buChar char="o"/>
            </a:pPr>
            <a:r>
              <a:rPr lang="en-US" sz="2800" dirty="0" smtClean="0">
                <a:latin typeface="Avenir Book"/>
                <a:cs typeface="Avenir Book"/>
              </a:rPr>
              <a:t>Protection for international students</a:t>
            </a:r>
          </a:p>
          <a:p>
            <a:pPr marL="285750" indent="-285750">
              <a:buFont typeface="Courier New"/>
              <a:buChar char="o"/>
            </a:pPr>
            <a:endParaRPr lang="en-US" sz="2800" dirty="0" smtClean="0">
              <a:latin typeface="Avenir Book"/>
              <a:cs typeface="Avenir Book"/>
            </a:endParaRPr>
          </a:p>
          <a:p>
            <a:pPr marL="285750" indent="-285750">
              <a:buFont typeface="Courier New"/>
              <a:buChar char="o"/>
            </a:pPr>
            <a:endParaRPr lang="en-US" sz="2800" dirty="0">
              <a:latin typeface="Avenir Book"/>
              <a:cs typeface="Avenir Book"/>
            </a:endParaRPr>
          </a:p>
          <a:p>
            <a:pPr marL="285750" indent="-285750">
              <a:buFont typeface="Courier New"/>
              <a:buChar char="o"/>
            </a:pPr>
            <a:endParaRPr lang="en-US" sz="2800" dirty="0" smtClean="0">
              <a:latin typeface="Avenir Book"/>
              <a:cs typeface="Avenir Book"/>
            </a:endParaRPr>
          </a:p>
          <a:p>
            <a:pPr marL="285750" indent="-285750">
              <a:buFont typeface="Courier New"/>
              <a:buChar char="o"/>
            </a:pPr>
            <a:endParaRPr lang="en-US" sz="2800" dirty="0" smtClean="0">
              <a:latin typeface="Avenir Book"/>
              <a:cs typeface="Avenir Book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401" y="2267858"/>
            <a:ext cx="2328332" cy="23283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5777" y="2515813"/>
            <a:ext cx="1838473" cy="1838473"/>
          </a:xfrm>
          <a:prstGeom prst="rect">
            <a:avLst/>
          </a:prstGeom>
        </p:spPr>
      </p:pic>
      <p:sp>
        <p:nvSpPr>
          <p:cNvPr id="11" name="Oval 10">
            <a:hlinkClick r:id="rId6" action="ppaction://hlinksldjump"/>
          </p:cNvPr>
          <p:cNvSpPr/>
          <p:nvPr/>
        </p:nvSpPr>
        <p:spPr>
          <a:xfrm>
            <a:off x="236768" y="6348755"/>
            <a:ext cx="368889" cy="319881"/>
          </a:xfrm>
          <a:prstGeom prst="ellipse">
            <a:avLst/>
          </a:prstGeom>
          <a:solidFill>
            <a:srgbClr val="FED60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88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6923"/>
            <a:ext cx="6877050" cy="106944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ED60E"/>
                </a:solidFill>
                <a:latin typeface="Avenir Black"/>
                <a:cs typeface="Avenir Black"/>
              </a:rPr>
              <a:t>Respecting Student Agency &amp; Autonomy</a:t>
            </a:r>
            <a:endParaRPr lang="en-US" dirty="0">
              <a:solidFill>
                <a:srgbClr val="FED60E"/>
              </a:solidFill>
              <a:latin typeface="Avenir Black"/>
              <a:cs typeface="Avenir Black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venir Book"/>
                <a:cs typeface="Avenir Book"/>
              </a:rPr>
              <a:t>Student Groups &amp; Governance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183048"/>
            <a:ext cx="51525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Avenir Book"/>
              <a:cs typeface="Avenir Book"/>
            </a:endParaRPr>
          </a:p>
          <a:p>
            <a:pPr marL="285750" indent="-285750">
              <a:buFont typeface="Courier New"/>
              <a:buChar char="o"/>
            </a:pPr>
            <a:r>
              <a:rPr lang="en-US" sz="2800" dirty="0" smtClean="0">
                <a:latin typeface="Avenir Book"/>
                <a:cs typeface="Avenir Book"/>
              </a:rPr>
              <a:t>SU student group management &amp; discipline</a:t>
            </a:r>
          </a:p>
          <a:p>
            <a:pPr marL="285750" indent="-285750">
              <a:buFont typeface="Courier New"/>
              <a:buChar char="o"/>
            </a:pPr>
            <a:endParaRPr lang="en-US" sz="2800" dirty="0" smtClean="0">
              <a:latin typeface="Avenir Book"/>
              <a:cs typeface="Avenir Book"/>
            </a:endParaRPr>
          </a:p>
          <a:p>
            <a:pPr marL="285750" indent="-285750">
              <a:buFont typeface="Courier New"/>
              <a:buChar char="o"/>
            </a:pPr>
            <a:endParaRPr lang="en-US" sz="2800" dirty="0">
              <a:latin typeface="Avenir Book"/>
              <a:cs typeface="Avenir Book"/>
            </a:endParaRPr>
          </a:p>
          <a:p>
            <a:pPr marL="285750" indent="-285750">
              <a:buFont typeface="Courier New"/>
              <a:buChar char="o"/>
            </a:pPr>
            <a:r>
              <a:rPr lang="en-US" sz="2800" dirty="0" smtClean="0">
                <a:latin typeface="Avenir Book"/>
                <a:cs typeface="Avenir Book"/>
              </a:rPr>
              <a:t>Student usability of SU Facilities</a:t>
            </a:r>
            <a:endParaRPr lang="en-US" sz="2800" dirty="0">
              <a:latin typeface="Avenir Book"/>
              <a:cs typeface="Avenir Book"/>
            </a:endParaRPr>
          </a:p>
          <a:p>
            <a:pPr marL="285750" indent="-285750">
              <a:buFont typeface="Courier New"/>
              <a:buChar char="o"/>
            </a:pPr>
            <a:endParaRPr lang="en-US" sz="2800" dirty="0" smtClean="0">
              <a:latin typeface="Avenir Book"/>
              <a:cs typeface="Avenir Book"/>
            </a:endParaRPr>
          </a:p>
          <a:p>
            <a:pPr marL="285750" indent="-285750">
              <a:buFont typeface="Courier New"/>
              <a:buChar char="o"/>
            </a:pPr>
            <a:endParaRPr lang="en-US" sz="2800" dirty="0" smtClean="0">
              <a:latin typeface="Avenir Book"/>
              <a:cs typeface="Avenir Boo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317" y="562216"/>
            <a:ext cx="814152" cy="814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469" y="302799"/>
            <a:ext cx="401747" cy="4017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939" y="2503601"/>
            <a:ext cx="2257024" cy="1676744"/>
          </a:xfrm>
          <a:prstGeom prst="rect">
            <a:avLst/>
          </a:prstGeom>
        </p:spPr>
      </p:pic>
      <p:pic>
        <p:nvPicPr>
          <p:cNvPr id="14" name="Picture 13" descr="SU-flame-colour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332" y="2638403"/>
            <a:ext cx="446159" cy="7720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4939" y="4180345"/>
            <a:ext cx="2182804" cy="2182804"/>
          </a:xfrm>
          <a:prstGeom prst="rect">
            <a:avLst/>
          </a:prstGeom>
        </p:spPr>
      </p:pic>
      <p:sp>
        <p:nvSpPr>
          <p:cNvPr id="15" name="Oval 14">
            <a:hlinkClick r:id="rId8" action="ppaction://hlinksldjump"/>
          </p:cNvPr>
          <p:cNvSpPr/>
          <p:nvPr/>
        </p:nvSpPr>
        <p:spPr>
          <a:xfrm>
            <a:off x="272755" y="6188815"/>
            <a:ext cx="368889" cy="319881"/>
          </a:xfrm>
          <a:prstGeom prst="ellipse">
            <a:avLst/>
          </a:prstGeom>
          <a:solidFill>
            <a:srgbClr val="FED60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46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6923"/>
            <a:ext cx="6877050" cy="106944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ED60E"/>
                </a:solidFill>
                <a:latin typeface="Avenir Black"/>
                <a:cs typeface="Avenir Black"/>
              </a:rPr>
              <a:t>Respecting Student Agency &amp; Autonomy</a:t>
            </a:r>
            <a:endParaRPr lang="en-US" dirty="0">
              <a:solidFill>
                <a:srgbClr val="FED60E"/>
              </a:solidFill>
              <a:latin typeface="Avenir Black"/>
              <a:cs typeface="Avenir Black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venir Book"/>
                <a:cs typeface="Avenir Book"/>
              </a:rPr>
              <a:t>Student Groups &amp; Governance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183048"/>
            <a:ext cx="515252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Avenir Book"/>
              <a:cs typeface="Avenir Book"/>
            </a:endParaRPr>
          </a:p>
          <a:p>
            <a:pPr marL="285750" indent="-285750">
              <a:buFont typeface="Courier New"/>
              <a:buChar char="o"/>
            </a:pPr>
            <a:r>
              <a:rPr lang="en-US" sz="2800" dirty="0" smtClean="0">
                <a:latin typeface="Avenir Book"/>
                <a:cs typeface="Avenir Book"/>
              </a:rPr>
              <a:t>Departmental Associations</a:t>
            </a:r>
          </a:p>
          <a:p>
            <a:endParaRPr lang="en-US" sz="2800" dirty="0">
              <a:latin typeface="Avenir Book"/>
              <a:cs typeface="Avenir Book"/>
            </a:endParaRPr>
          </a:p>
          <a:p>
            <a:pPr marL="285750" indent="-285750">
              <a:buFont typeface="Courier New"/>
              <a:buChar char="o"/>
            </a:pPr>
            <a:r>
              <a:rPr lang="en-US" sz="2800" dirty="0" smtClean="0">
                <a:latin typeface="Avenir Book"/>
                <a:cs typeface="Avenir Book"/>
              </a:rPr>
              <a:t>Council Accountability</a:t>
            </a:r>
          </a:p>
          <a:p>
            <a:pPr marL="285750" indent="-285750">
              <a:buFont typeface="Courier New"/>
              <a:buChar char="o"/>
            </a:pPr>
            <a:endParaRPr lang="en-US" sz="2800" dirty="0" smtClean="0">
              <a:latin typeface="Avenir Book"/>
              <a:cs typeface="Avenir Book"/>
            </a:endParaRPr>
          </a:p>
          <a:p>
            <a:pPr marL="285750" indent="-285750">
              <a:buFont typeface="Courier New"/>
              <a:buChar char="o"/>
            </a:pPr>
            <a:r>
              <a:rPr lang="en-US" sz="2800" dirty="0" smtClean="0">
                <a:latin typeface="Avenir Book"/>
                <a:cs typeface="Avenir Book"/>
              </a:rPr>
              <a:t>Diversity in representation</a:t>
            </a:r>
            <a:endParaRPr lang="en-US" sz="2800" dirty="0">
              <a:latin typeface="Avenir Book"/>
              <a:cs typeface="Avenir Book"/>
            </a:endParaRPr>
          </a:p>
          <a:p>
            <a:pPr marL="285750" indent="-285750">
              <a:buFont typeface="Courier New"/>
              <a:buChar char="o"/>
            </a:pPr>
            <a:endParaRPr lang="en-US" sz="2800" dirty="0" smtClean="0">
              <a:latin typeface="Avenir Book"/>
              <a:cs typeface="Avenir Book"/>
            </a:endParaRPr>
          </a:p>
          <a:p>
            <a:pPr marL="285750" indent="-285750">
              <a:buFont typeface="Courier New"/>
              <a:buChar char="o"/>
            </a:pPr>
            <a:endParaRPr lang="en-US" sz="2800" dirty="0" smtClean="0">
              <a:latin typeface="Avenir Book"/>
              <a:cs typeface="Avenir Boo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317" y="562216"/>
            <a:ext cx="814152" cy="814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469" y="302799"/>
            <a:ext cx="401747" cy="4017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3269" y="2183048"/>
            <a:ext cx="2906274" cy="2906274"/>
          </a:xfrm>
          <a:prstGeom prst="rect">
            <a:avLst/>
          </a:prstGeom>
        </p:spPr>
      </p:pic>
      <p:sp>
        <p:nvSpPr>
          <p:cNvPr id="11" name="Oval 10">
            <a:hlinkClick r:id="rId6" action="ppaction://hlinksldjump"/>
          </p:cNvPr>
          <p:cNvSpPr/>
          <p:nvPr/>
        </p:nvSpPr>
        <p:spPr>
          <a:xfrm>
            <a:off x="272755" y="6188815"/>
            <a:ext cx="368889" cy="319881"/>
          </a:xfrm>
          <a:prstGeom prst="ellipse">
            <a:avLst/>
          </a:prstGeom>
          <a:solidFill>
            <a:srgbClr val="FED60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13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6923"/>
            <a:ext cx="6877050" cy="106944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ED60E"/>
                </a:solidFill>
                <a:latin typeface="Avenir Black"/>
                <a:cs typeface="Avenir Black"/>
              </a:rPr>
              <a:t>Respecting Student Agency &amp; Autonomy</a:t>
            </a:r>
            <a:endParaRPr lang="en-US" dirty="0">
              <a:solidFill>
                <a:srgbClr val="FED60E"/>
              </a:solidFill>
              <a:latin typeface="Avenir Black"/>
              <a:cs typeface="Avenir Black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venir Book"/>
                <a:cs typeface="Avenir Book"/>
              </a:rPr>
              <a:t>Residences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183048"/>
            <a:ext cx="515252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Avenir Book"/>
              <a:cs typeface="Avenir Book"/>
            </a:endParaRPr>
          </a:p>
          <a:p>
            <a:pPr marL="285750" indent="-285750">
              <a:buFont typeface="Courier New"/>
              <a:buChar char="o"/>
            </a:pPr>
            <a:r>
              <a:rPr lang="en-US" sz="2800" dirty="0" smtClean="0">
                <a:latin typeface="Avenir Book"/>
                <a:cs typeface="Avenir Book"/>
              </a:rPr>
              <a:t>Residence Association autonomy</a:t>
            </a:r>
          </a:p>
          <a:p>
            <a:endParaRPr lang="en-US" sz="2800" dirty="0">
              <a:latin typeface="Avenir Book"/>
              <a:cs typeface="Avenir Book"/>
            </a:endParaRPr>
          </a:p>
          <a:p>
            <a:pPr marL="285750" indent="-285750">
              <a:buFont typeface="Courier New"/>
              <a:buChar char="o"/>
            </a:pPr>
            <a:endParaRPr lang="en-US" sz="2800" dirty="0" smtClean="0">
              <a:latin typeface="Avenir Book"/>
              <a:cs typeface="Avenir Book"/>
            </a:endParaRPr>
          </a:p>
          <a:p>
            <a:pPr marL="285750" indent="-285750">
              <a:buFont typeface="Courier New"/>
              <a:buChar char="o"/>
            </a:pPr>
            <a:r>
              <a:rPr lang="en-US" sz="2800" dirty="0" smtClean="0">
                <a:latin typeface="Avenir Book"/>
                <a:cs typeface="Avenir Book"/>
              </a:rPr>
              <a:t>Tenant rights</a:t>
            </a:r>
            <a:endParaRPr lang="en-US" sz="2800" dirty="0">
              <a:latin typeface="Avenir Book"/>
              <a:cs typeface="Avenir Book"/>
            </a:endParaRPr>
          </a:p>
          <a:p>
            <a:pPr marL="285750" indent="-285750">
              <a:buFont typeface="Courier New"/>
              <a:buChar char="o"/>
            </a:pPr>
            <a:endParaRPr lang="en-US" sz="2800" dirty="0" smtClean="0">
              <a:latin typeface="Avenir Book"/>
              <a:cs typeface="Avenir Book"/>
            </a:endParaRPr>
          </a:p>
          <a:p>
            <a:pPr marL="285750" indent="-285750">
              <a:buFont typeface="Courier New"/>
              <a:buChar char="o"/>
            </a:pPr>
            <a:endParaRPr lang="en-US" sz="2800" dirty="0" smtClean="0">
              <a:latin typeface="Avenir Book"/>
              <a:cs typeface="Avenir Boo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317" y="562216"/>
            <a:ext cx="814152" cy="814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469" y="302799"/>
            <a:ext cx="401747" cy="4017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6710" y="2183048"/>
            <a:ext cx="2934014" cy="2934014"/>
          </a:xfrm>
          <a:prstGeom prst="rect">
            <a:avLst/>
          </a:prstGeom>
        </p:spPr>
      </p:pic>
      <p:sp>
        <p:nvSpPr>
          <p:cNvPr id="10" name="Oval 9">
            <a:hlinkClick r:id="rId6" action="ppaction://hlinksldjump"/>
          </p:cNvPr>
          <p:cNvSpPr/>
          <p:nvPr/>
        </p:nvSpPr>
        <p:spPr>
          <a:xfrm>
            <a:off x="272755" y="6188815"/>
            <a:ext cx="368889" cy="319881"/>
          </a:xfrm>
          <a:prstGeom prst="ellipse">
            <a:avLst/>
          </a:prstGeom>
          <a:solidFill>
            <a:srgbClr val="FED60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83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6923"/>
            <a:ext cx="6877050" cy="106944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ED60E"/>
                </a:solidFill>
                <a:latin typeface="Avenir Black"/>
                <a:cs typeface="Avenir Black"/>
              </a:rPr>
              <a:t>Next Steps</a:t>
            </a:r>
            <a:endParaRPr lang="en-US" dirty="0">
              <a:solidFill>
                <a:srgbClr val="FED60E"/>
              </a:solidFill>
              <a:latin typeface="Avenir Black"/>
              <a:cs typeface="Avenir Black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>
              <a:latin typeface="Avenir Book"/>
              <a:cs typeface="Avenir Book"/>
            </a:endParaRPr>
          </a:p>
          <a:p>
            <a:r>
              <a:rPr lang="en-US" b="1" dirty="0" smtClean="0">
                <a:latin typeface="Avenir Book"/>
                <a:cs typeface="Avenir Book"/>
              </a:rPr>
              <a:t>Setting mid-term benchmarks</a:t>
            </a:r>
          </a:p>
          <a:p>
            <a:endParaRPr lang="en-US" b="1" dirty="0">
              <a:latin typeface="Avenir Book"/>
              <a:cs typeface="Avenir Book"/>
            </a:endParaRPr>
          </a:p>
          <a:p>
            <a:r>
              <a:rPr lang="en-US" b="1" dirty="0" smtClean="0">
                <a:latin typeface="Avenir Book"/>
                <a:cs typeface="Avenir Book"/>
              </a:rPr>
              <a:t>Continually updating Students’ Council</a:t>
            </a:r>
          </a:p>
          <a:p>
            <a:endParaRPr lang="en-US" b="1" dirty="0">
              <a:latin typeface="Avenir Book"/>
              <a:cs typeface="Avenir Book"/>
            </a:endParaRPr>
          </a:p>
          <a:p>
            <a:r>
              <a:rPr lang="en-US" b="1" dirty="0" smtClean="0">
                <a:latin typeface="Avenir Book"/>
                <a:cs typeface="Avenir Book"/>
              </a:rPr>
              <a:t>Enlisting your help!</a:t>
            </a:r>
          </a:p>
        </p:txBody>
      </p:sp>
      <p:pic>
        <p:nvPicPr>
          <p:cNvPr id="8" name="Picture 7" descr="SU-Vertical-Colou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94" y="306923"/>
            <a:ext cx="975869" cy="1069445"/>
          </a:xfrm>
          <a:prstGeom prst="rect">
            <a:avLst/>
          </a:prstGeom>
        </p:spPr>
      </p:pic>
      <p:sp>
        <p:nvSpPr>
          <p:cNvPr id="10" name="Oval 9">
            <a:hlinkClick r:id="rId4" action="ppaction://hlinksldjump"/>
          </p:cNvPr>
          <p:cNvSpPr/>
          <p:nvPr/>
        </p:nvSpPr>
        <p:spPr>
          <a:xfrm>
            <a:off x="272755" y="6188815"/>
            <a:ext cx="368889" cy="319881"/>
          </a:xfrm>
          <a:prstGeom prst="ellipse">
            <a:avLst/>
          </a:prstGeom>
          <a:solidFill>
            <a:srgbClr val="FED60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62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57200" y="306923"/>
            <a:ext cx="6877050" cy="10694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C6B31"/>
                </a:solidFill>
                <a:latin typeface="Helvetica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ED60E"/>
              </a:solidFill>
              <a:latin typeface="Avenir Black"/>
              <a:cs typeface="Avenir Black"/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ED60E"/>
              </a:buClr>
              <a:buSzPct val="120000"/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ED60E"/>
              </a:buClr>
              <a:buSzPct val="12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ED60E"/>
              </a:buClr>
              <a:buSzPct val="120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ED60E"/>
              </a:buClr>
              <a:buSzPct val="12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ED60E"/>
              </a:buClr>
              <a:buSzPct val="12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ED60E"/>
              </a:buClr>
              <a:buSzPct val="120000"/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ED60E"/>
              </a:buClr>
              <a:buSzPct val="12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ED60E"/>
              </a:buClr>
              <a:buSzPct val="120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ED60E"/>
              </a:buClr>
              <a:buSzPct val="12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ED60E"/>
              </a:buClr>
              <a:buSzPct val="12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5212" y="175834"/>
            <a:ext cx="5597675" cy="6324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ED60E"/>
                </a:solidFill>
                <a:latin typeface="Avenir Black"/>
                <a:cs typeface="Avenir Black"/>
              </a:rPr>
              <a:t>Questions?</a:t>
            </a:r>
          </a:p>
          <a:p>
            <a:pPr algn="ctr"/>
            <a:endParaRPr lang="en-US" sz="5400" dirty="0">
              <a:solidFill>
                <a:schemeClr val="bg1"/>
              </a:solidFill>
              <a:latin typeface="Avenir Black"/>
              <a:cs typeface="Avenir Black"/>
            </a:endParaRPr>
          </a:p>
          <a:p>
            <a:pPr algn="ctr"/>
            <a:r>
              <a:rPr lang="en-US" sz="2700" dirty="0" smtClean="0">
                <a:solidFill>
                  <a:schemeClr val="bg1"/>
                </a:solidFill>
                <a:latin typeface="Avenir Black"/>
                <a:cs typeface="Avenir Black"/>
                <a:hlinkClick r:id="rId2" action="ppaction://hlinksldjump"/>
              </a:rPr>
              <a:t>Key Considerations</a:t>
            </a:r>
            <a:endParaRPr lang="en-US" sz="2700" dirty="0" smtClean="0">
              <a:solidFill>
                <a:schemeClr val="bg1"/>
              </a:solidFill>
              <a:latin typeface="Avenir Black"/>
              <a:cs typeface="Avenir Black"/>
            </a:endParaRPr>
          </a:p>
          <a:p>
            <a:pPr algn="ctr"/>
            <a:endParaRPr lang="en-US" sz="2700" dirty="0" smtClean="0">
              <a:solidFill>
                <a:schemeClr val="bg1"/>
              </a:solidFill>
              <a:latin typeface="Avenir Black"/>
              <a:cs typeface="Avenir Black"/>
            </a:endParaRPr>
          </a:p>
          <a:p>
            <a:pPr algn="ctr"/>
            <a:r>
              <a:rPr lang="en-US" sz="2700" dirty="0" smtClean="0">
                <a:solidFill>
                  <a:schemeClr val="bg1"/>
                </a:solidFill>
                <a:latin typeface="Avenir Black"/>
                <a:cs typeface="Avenir Black"/>
                <a:hlinkClick r:id="rId3" action="ppaction://hlinksldjump"/>
              </a:rPr>
              <a:t>Aligning with Student Needs</a:t>
            </a:r>
            <a:endParaRPr lang="en-US" sz="2700" dirty="0" smtClean="0">
              <a:solidFill>
                <a:schemeClr val="bg1"/>
              </a:solidFill>
              <a:latin typeface="Avenir Black"/>
              <a:cs typeface="Avenir Black"/>
            </a:endParaRPr>
          </a:p>
          <a:p>
            <a:pPr algn="ctr"/>
            <a:endParaRPr lang="en-US" sz="2700" dirty="0" smtClean="0">
              <a:solidFill>
                <a:schemeClr val="bg1"/>
              </a:solidFill>
              <a:latin typeface="Avenir Black"/>
              <a:cs typeface="Avenir Black"/>
            </a:endParaRPr>
          </a:p>
          <a:p>
            <a:pPr algn="ctr"/>
            <a:r>
              <a:rPr lang="en-US" sz="2700" dirty="0" smtClean="0">
                <a:solidFill>
                  <a:schemeClr val="bg1"/>
                </a:solidFill>
                <a:latin typeface="Avenir Black"/>
                <a:cs typeface="Avenir Black"/>
                <a:hlinkClick r:id="rId4" action="ppaction://hlinksldjump"/>
              </a:rPr>
              <a:t>Building Foundations for Success</a:t>
            </a:r>
            <a:endParaRPr lang="en-US" sz="2700" dirty="0" smtClean="0">
              <a:solidFill>
                <a:schemeClr val="bg1"/>
              </a:solidFill>
              <a:latin typeface="Avenir Black"/>
              <a:cs typeface="Avenir Black"/>
            </a:endParaRPr>
          </a:p>
          <a:p>
            <a:pPr algn="ctr"/>
            <a:endParaRPr lang="en-US" sz="2700" dirty="0" smtClean="0">
              <a:solidFill>
                <a:schemeClr val="bg1"/>
              </a:solidFill>
              <a:latin typeface="Avenir Black"/>
              <a:cs typeface="Avenir Black"/>
            </a:endParaRPr>
          </a:p>
          <a:p>
            <a:pPr algn="ctr"/>
            <a:r>
              <a:rPr lang="en-US" sz="2700" dirty="0" smtClean="0">
                <a:solidFill>
                  <a:schemeClr val="bg1"/>
                </a:solidFill>
                <a:latin typeface="Avenir Black"/>
                <a:cs typeface="Avenir Black"/>
                <a:hlinkClick r:id="rId5" action="ppaction://hlinksldjump"/>
              </a:rPr>
              <a:t>Respecting Student Autonomy</a:t>
            </a:r>
            <a:endParaRPr lang="en-US" sz="2700" dirty="0" smtClean="0">
              <a:solidFill>
                <a:schemeClr val="bg1"/>
              </a:solidFill>
              <a:latin typeface="Avenir Black"/>
              <a:cs typeface="Avenir Black"/>
            </a:endParaRPr>
          </a:p>
          <a:p>
            <a:pPr algn="ctr"/>
            <a:endParaRPr lang="en-US" sz="5400" dirty="0">
              <a:solidFill>
                <a:srgbClr val="FED60E"/>
              </a:solidFill>
              <a:latin typeface="Avenir Black"/>
              <a:cs typeface="Avenir Black"/>
            </a:endParaRPr>
          </a:p>
          <a:p>
            <a:pPr algn="ctr"/>
            <a:endParaRPr lang="en-US" sz="5400" dirty="0">
              <a:solidFill>
                <a:srgbClr val="FED60E"/>
              </a:solidFill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980998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U-flame-colou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17" y="2243665"/>
            <a:ext cx="1130300" cy="1955800"/>
          </a:xfrm>
          <a:prstGeom prst="rect">
            <a:avLst/>
          </a:prstGeom>
        </p:spPr>
      </p:pic>
      <p:pic>
        <p:nvPicPr>
          <p:cNvPr id="8" name="Picture 7" descr="SU-Horizontal-Colou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217" y="2243665"/>
            <a:ext cx="4533900" cy="2032000"/>
          </a:xfrm>
          <a:prstGeom prst="rect">
            <a:avLst/>
          </a:prstGeom>
        </p:spPr>
      </p:pic>
      <p:pic>
        <p:nvPicPr>
          <p:cNvPr id="9" name="Picture 8" descr="SU-Vertical-Colou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2243665"/>
            <a:ext cx="18542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1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6923"/>
            <a:ext cx="6877050" cy="106944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ED60E"/>
                </a:solidFill>
                <a:latin typeface="Avenir Black"/>
                <a:cs typeface="Avenir Black"/>
              </a:rPr>
              <a:t>Outline</a:t>
            </a:r>
            <a:endParaRPr lang="en-US" dirty="0">
              <a:solidFill>
                <a:srgbClr val="FED60E"/>
              </a:solidFill>
              <a:latin typeface="Avenir Black"/>
              <a:cs typeface="Avenir Black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venir Book"/>
                <a:cs typeface="Avenir Book"/>
              </a:rPr>
              <a:t>Key Considerations</a:t>
            </a:r>
          </a:p>
          <a:p>
            <a:r>
              <a:rPr lang="en-US" dirty="0" smtClean="0">
                <a:latin typeface="Avenir Book"/>
                <a:cs typeface="Avenir Book"/>
              </a:rPr>
              <a:t>Overarching Themes </a:t>
            </a:r>
          </a:p>
          <a:p>
            <a:r>
              <a:rPr lang="en-US" dirty="0" smtClean="0">
                <a:latin typeface="Avenir Book"/>
                <a:cs typeface="Avenir Book"/>
              </a:rPr>
              <a:t>Aligning with Student Needs</a:t>
            </a:r>
          </a:p>
          <a:p>
            <a:r>
              <a:rPr lang="en-US" dirty="0" smtClean="0">
                <a:latin typeface="Avenir Book"/>
                <a:cs typeface="Avenir Book"/>
              </a:rPr>
              <a:t>Building Foundations for Success</a:t>
            </a:r>
          </a:p>
          <a:p>
            <a:r>
              <a:rPr lang="en-US" dirty="0" smtClean="0">
                <a:latin typeface="Avenir Book"/>
                <a:cs typeface="Avenir Book"/>
              </a:rPr>
              <a:t>Respecting Student Agency &amp; Autonomy</a:t>
            </a:r>
          </a:p>
          <a:p>
            <a:r>
              <a:rPr lang="en-US" dirty="0" smtClean="0">
                <a:latin typeface="Avenir Book"/>
                <a:cs typeface="Avenir Book"/>
              </a:rPr>
              <a:t>Next Steps</a:t>
            </a:r>
          </a:p>
        </p:txBody>
      </p:sp>
      <p:pic>
        <p:nvPicPr>
          <p:cNvPr id="5" name="Picture 4" descr="SU-Vertical-Colou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94" y="306923"/>
            <a:ext cx="975869" cy="1069445"/>
          </a:xfrm>
          <a:prstGeom prst="rect">
            <a:avLst/>
          </a:prstGeom>
        </p:spPr>
      </p:pic>
      <p:sp>
        <p:nvSpPr>
          <p:cNvPr id="2" name="Oval 1">
            <a:hlinkClick r:id="rId4" action="ppaction://hlinksldjump"/>
          </p:cNvPr>
          <p:cNvSpPr/>
          <p:nvPr/>
        </p:nvSpPr>
        <p:spPr>
          <a:xfrm>
            <a:off x="272755" y="6188815"/>
            <a:ext cx="368889" cy="319881"/>
          </a:xfrm>
          <a:prstGeom prst="ellipse">
            <a:avLst/>
          </a:prstGeom>
          <a:solidFill>
            <a:srgbClr val="FED60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29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57200" y="306923"/>
            <a:ext cx="6877050" cy="10694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C6B31"/>
                </a:solidFill>
                <a:latin typeface="Helvetica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ED60E"/>
                </a:solidFill>
                <a:latin typeface="Avenir Black"/>
                <a:cs typeface="Avenir Black"/>
              </a:rPr>
              <a:t>Key Considerations</a:t>
            </a:r>
            <a:endParaRPr lang="en-US" dirty="0">
              <a:solidFill>
                <a:srgbClr val="FED60E"/>
              </a:solidFill>
              <a:latin typeface="Avenir Black"/>
              <a:cs typeface="Avenir Black"/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ED60E"/>
              </a:buClr>
              <a:buSzPct val="120000"/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ED60E"/>
              </a:buClr>
              <a:buSzPct val="12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ED60E"/>
              </a:buClr>
              <a:buSzPct val="120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ED60E"/>
              </a:buClr>
              <a:buSzPct val="12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ED60E"/>
              </a:buClr>
              <a:buSzPct val="12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ED60E"/>
              </a:buClr>
              <a:buSzPct val="120000"/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ED60E"/>
              </a:buClr>
              <a:buSzPct val="12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ED60E"/>
              </a:buClr>
              <a:buSzPct val="120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ED60E"/>
              </a:buClr>
              <a:buSzPct val="12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ED60E"/>
              </a:buClr>
              <a:buSzPct val="12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115432" y="1376368"/>
            <a:ext cx="2464587" cy="2410659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FFCC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221310" y="1376368"/>
            <a:ext cx="2464587" cy="2410659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FFC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000" y="1752600"/>
            <a:ext cx="1734250" cy="1637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091" y="1600200"/>
            <a:ext cx="1950489" cy="19504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7179" y="4012462"/>
            <a:ext cx="3078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ED60E"/>
                </a:solidFill>
                <a:latin typeface="Avenir Book"/>
                <a:cs typeface="Avenir Book"/>
              </a:rPr>
              <a:t>Creating specific goals </a:t>
            </a:r>
            <a:endParaRPr lang="en-US" sz="2400" dirty="0">
              <a:solidFill>
                <a:srgbClr val="FED60E"/>
              </a:solidFill>
              <a:latin typeface="Avenir Book"/>
              <a:cs typeface="Avenir 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0141" y="4023224"/>
            <a:ext cx="3078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ED60E"/>
                </a:solidFill>
                <a:latin typeface="Avenir Book"/>
                <a:cs typeface="Avenir Book"/>
              </a:rPr>
              <a:t>New internal &amp; external audiences</a:t>
            </a:r>
            <a:endParaRPr lang="en-US" sz="2400" dirty="0">
              <a:solidFill>
                <a:srgbClr val="FED60E"/>
              </a:solidFill>
              <a:latin typeface="Avenir Book"/>
              <a:cs typeface="Avenir Book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2755" y="6188815"/>
            <a:ext cx="368889" cy="319881"/>
          </a:xfrm>
          <a:prstGeom prst="ellipse">
            <a:avLst/>
          </a:prstGeom>
          <a:solidFill>
            <a:srgbClr val="FED60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92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57200" y="306923"/>
            <a:ext cx="6877050" cy="10694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C6B31"/>
                </a:solidFill>
                <a:latin typeface="Helvetica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ED60E"/>
                </a:solidFill>
                <a:latin typeface="Avenir Black"/>
                <a:cs typeface="Avenir Black"/>
              </a:rPr>
              <a:t>Key Considerations</a:t>
            </a:r>
            <a:endParaRPr lang="en-US" dirty="0">
              <a:solidFill>
                <a:srgbClr val="FED60E"/>
              </a:solidFill>
              <a:latin typeface="Avenir Black"/>
              <a:cs typeface="Avenir Black"/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ED60E"/>
              </a:buClr>
              <a:buSzPct val="120000"/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ED60E"/>
              </a:buClr>
              <a:buSzPct val="12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ED60E"/>
              </a:buClr>
              <a:buSzPct val="120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ED60E"/>
              </a:buClr>
              <a:buSzPct val="12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ED60E"/>
              </a:buClr>
              <a:buSzPct val="12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ED60E"/>
              </a:buClr>
              <a:buSzPct val="120000"/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ED60E"/>
              </a:buClr>
              <a:buSzPct val="12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ED60E"/>
              </a:buClr>
              <a:buSzPct val="120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ED60E"/>
              </a:buClr>
              <a:buSzPct val="12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ED60E"/>
              </a:buClr>
              <a:buSzPct val="12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648" y="1233021"/>
            <a:ext cx="2727347" cy="27273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01362" y="4012462"/>
            <a:ext cx="3756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ED60E"/>
                </a:solidFill>
                <a:latin typeface="Avenir Book"/>
                <a:cs typeface="Avenir Book"/>
              </a:rPr>
              <a:t>Students’ Union Strategic Plan</a:t>
            </a:r>
            <a:endParaRPr lang="en-US" sz="2400" dirty="0">
              <a:solidFill>
                <a:srgbClr val="FED60E"/>
              </a:solidFill>
              <a:latin typeface="Avenir Book"/>
              <a:cs typeface="Avenir Book"/>
            </a:endParaRPr>
          </a:p>
        </p:txBody>
      </p:sp>
      <p:sp>
        <p:nvSpPr>
          <p:cNvPr id="9" name="Oval 8">
            <a:hlinkClick r:id="rId3" action="ppaction://hlinksldjump"/>
          </p:cNvPr>
          <p:cNvSpPr/>
          <p:nvPr/>
        </p:nvSpPr>
        <p:spPr>
          <a:xfrm>
            <a:off x="272755" y="6188815"/>
            <a:ext cx="368889" cy="319881"/>
          </a:xfrm>
          <a:prstGeom prst="ellipse">
            <a:avLst/>
          </a:prstGeom>
          <a:solidFill>
            <a:srgbClr val="FED60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8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ED60E"/>
              </a:buClr>
              <a:buSzPct val="120000"/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ED60E"/>
              </a:buClr>
              <a:buSzPct val="12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ED60E"/>
              </a:buClr>
              <a:buSzPct val="120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ED60E"/>
              </a:buClr>
              <a:buSzPct val="12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ED60E"/>
              </a:buClr>
              <a:buSzPct val="12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ED60E"/>
              </a:buClr>
              <a:buSzPct val="120000"/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ED60E"/>
              </a:buClr>
              <a:buSzPct val="12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ED60E"/>
              </a:buClr>
              <a:buSzPct val="120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ED60E"/>
              </a:buClr>
              <a:buSzPct val="12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ED60E"/>
              </a:buClr>
              <a:buSzPct val="12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Diamond 4"/>
          <p:cNvSpPr/>
          <p:nvPr/>
        </p:nvSpPr>
        <p:spPr>
          <a:xfrm>
            <a:off x="457200" y="1223535"/>
            <a:ext cx="3035392" cy="2787380"/>
          </a:xfrm>
          <a:prstGeom prst="diamond">
            <a:avLst/>
          </a:prstGeom>
          <a:solidFill>
            <a:srgbClr val="EEECE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646" y="1600200"/>
            <a:ext cx="1676133" cy="1676133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457200" y="306923"/>
            <a:ext cx="6877050" cy="10694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C6B31"/>
                </a:solidFill>
                <a:latin typeface="Helvetica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ED60E"/>
                </a:solidFill>
                <a:latin typeface="Avenir Black"/>
                <a:cs typeface="Avenir Black"/>
              </a:rPr>
              <a:t>Overarching Themes</a:t>
            </a:r>
            <a:endParaRPr lang="en-US" dirty="0">
              <a:solidFill>
                <a:srgbClr val="FED60E"/>
              </a:solidFill>
              <a:latin typeface="Avenir Black"/>
              <a:cs typeface="Avenir Black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41287" y="1376368"/>
            <a:ext cx="2453826" cy="2510833"/>
          </a:xfrm>
          <a:prstGeom prst="roundRect">
            <a:avLst/>
          </a:prstGeom>
          <a:solidFill>
            <a:srgbClr val="EEECE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723" y="1600200"/>
            <a:ext cx="1963254" cy="19632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70880" y="4010915"/>
            <a:ext cx="3756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ED60E"/>
                </a:solidFill>
                <a:latin typeface="Avenir Book"/>
                <a:cs typeface="Avenir Book"/>
              </a:rPr>
              <a:t>Building Foundations for Success</a:t>
            </a:r>
            <a:endParaRPr lang="en-US" sz="2400" dirty="0">
              <a:solidFill>
                <a:srgbClr val="FED60E"/>
              </a:solidFill>
              <a:latin typeface="Avenir Book"/>
              <a:cs typeface="Avenir Boo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26" y="4012462"/>
            <a:ext cx="3756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ED60E"/>
                </a:solidFill>
                <a:latin typeface="Avenir Book"/>
                <a:cs typeface="Avenir Book"/>
              </a:rPr>
              <a:t>Aligning with Student Needs</a:t>
            </a:r>
            <a:endParaRPr lang="en-US" sz="2400" dirty="0">
              <a:solidFill>
                <a:srgbClr val="FED60E"/>
              </a:solidFill>
              <a:latin typeface="Avenir Book"/>
              <a:cs typeface="Avenir Book"/>
            </a:endParaRPr>
          </a:p>
        </p:txBody>
      </p:sp>
      <p:sp>
        <p:nvSpPr>
          <p:cNvPr id="13" name="Oval 12">
            <a:hlinkClick r:id="rId4" action="ppaction://hlinksldjump"/>
          </p:cNvPr>
          <p:cNvSpPr/>
          <p:nvPr/>
        </p:nvSpPr>
        <p:spPr>
          <a:xfrm>
            <a:off x="272755" y="6188815"/>
            <a:ext cx="368889" cy="319881"/>
          </a:xfrm>
          <a:prstGeom prst="ellipse">
            <a:avLst/>
          </a:prstGeom>
          <a:solidFill>
            <a:srgbClr val="FED60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83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ED60E"/>
              </a:buClr>
              <a:buSzPct val="120000"/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ED60E"/>
              </a:buClr>
              <a:buSzPct val="12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ED60E"/>
              </a:buClr>
              <a:buSzPct val="120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ED60E"/>
              </a:buClr>
              <a:buSzPct val="12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ED60E"/>
              </a:buClr>
              <a:buSzPct val="12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ED60E"/>
              </a:buClr>
              <a:buSzPct val="120000"/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ED60E"/>
              </a:buClr>
              <a:buSzPct val="12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ED60E"/>
              </a:buClr>
              <a:buSzPct val="120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ED60E"/>
              </a:buClr>
              <a:buSzPct val="12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ED60E"/>
              </a:buClr>
              <a:buSzPct val="12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7200" y="306923"/>
            <a:ext cx="6877050" cy="10694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C6B31"/>
                </a:solidFill>
                <a:latin typeface="Helvetica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ED60E"/>
                </a:solidFill>
                <a:latin typeface="Avenir Black"/>
                <a:cs typeface="Avenir Black"/>
              </a:rPr>
              <a:t>Overarching Themes</a:t>
            </a:r>
            <a:endParaRPr lang="en-US" dirty="0">
              <a:solidFill>
                <a:srgbClr val="FED60E"/>
              </a:solidFill>
              <a:latin typeface="Avenir Black"/>
              <a:cs typeface="Avenir Blac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5295" y="4243294"/>
            <a:ext cx="8231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ED60E"/>
                </a:solidFill>
                <a:latin typeface="Avenir Book"/>
                <a:cs typeface="Avenir Book"/>
              </a:rPr>
              <a:t>Respecting Student Agency &amp; Autonomy</a:t>
            </a:r>
            <a:endParaRPr lang="en-US" sz="2800" dirty="0">
              <a:solidFill>
                <a:srgbClr val="FED60E"/>
              </a:solidFill>
              <a:latin typeface="Avenir Book"/>
              <a:cs typeface="Avenir Book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359" y="1376369"/>
            <a:ext cx="2486114" cy="24861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227" y="1376368"/>
            <a:ext cx="1476944" cy="1476944"/>
          </a:xfrm>
          <a:prstGeom prst="rect">
            <a:avLst/>
          </a:prstGeom>
        </p:spPr>
      </p:pic>
      <p:sp>
        <p:nvSpPr>
          <p:cNvPr id="8" name="Oval 7">
            <a:hlinkClick r:id="rId4" action="ppaction://hlinksldjump"/>
          </p:cNvPr>
          <p:cNvSpPr/>
          <p:nvPr/>
        </p:nvSpPr>
        <p:spPr>
          <a:xfrm>
            <a:off x="272755" y="6127170"/>
            <a:ext cx="368889" cy="319881"/>
          </a:xfrm>
          <a:prstGeom prst="ellipse">
            <a:avLst/>
          </a:prstGeom>
          <a:solidFill>
            <a:srgbClr val="FED60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18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6923"/>
            <a:ext cx="6877050" cy="106944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ED60E"/>
                </a:solidFill>
                <a:latin typeface="Avenir Black"/>
                <a:cs typeface="Avenir Black"/>
              </a:rPr>
              <a:t>Aligning with Student Needs</a:t>
            </a:r>
            <a:endParaRPr lang="en-US" dirty="0">
              <a:solidFill>
                <a:srgbClr val="FED60E"/>
              </a:solidFill>
              <a:latin typeface="Avenir Black"/>
              <a:cs typeface="Avenir Black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venir Book"/>
                <a:cs typeface="Avenir Book"/>
              </a:rPr>
              <a:t>Businesses &amp; Programming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637" y="306923"/>
            <a:ext cx="1097765" cy="10977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502921"/>
            <a:ext cx="1641467" cy="16414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590724"/>
            <a:ext cx="1641467" cy="16414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04500" y="2615134"/>
            <a:ext cx="60823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sz="2800" dirty="0" smtClean="0">
                <a:latin typeface="Avenir Book"/>
                <a:cs typeface="Avenir Book"/>
              </a:rPr>
              <a:t>A plan for the North </a:t>
            </a:r>
            <a:r>
              <a:rPr lang="en-US" sz="2800" dirty="0" err="1" smtClean="0">
                <a:latin typeface="Avenir Book"/>
                <a:cs typeface="Avenir Book"/>
              </a:rPr>
              <a:t>PowerPlant</a:t>
            </a:r>
            <a:endParaRPr lang="en-US" sz="2800" dirty="0" smtClean="0">
              <a:latin typeface="Avenir Book"/>
              <a:cs typeface="Avenir Book"/>
            </a:endParaRPr>
          </a:p>
          <a:p>
            <a:pPr marL="285750" indent="-285750">
              <a:buFont typeface="Courier New"/>
              <a:buChar char="o"/>
            </a:pPr>
            <a:endParaRPr lang="en-US" sz="2800" dirty="0" smtClean="0">
              <a:latin typeface="Avenir Book"/>
              <a:cs typeface="Avenir Book"/>
            </a:endParaRPr>
          </a:p>
          <a:p>
            <a:pPr marL="285750" indent="-285750">
              <a:buFont typeface="Courier New"/>
              <a:buChar char="o"/>
            </a:pPr>
            <a:r>
              <a:rPr lang="en-US" sz="2800" dirty="0" err="1" smtClean="0">
                <a:latin typeface="Avenir Book"/>
                <a:cs typeface="Avenir Book"/>
              </a:rPr>
              <a:t>L’Express</a:t>
            </a:r>
            <a:r>
              <a:rPr lang="en-US" sz="2800" dirty="0" smtClean="0">
                <a:latin typeface="Avenir Book"/>
                <a:cs typeface="Avenir Book"/>
              </a:rPr>
              <a:t> &amp; Room at the Top Revitalization</a:t>
            </a:r>
          </a:p>
          <a:p>
            <a:pPr marL="285750" indent="-285750">
              <a:buFont typeface="Courier New"/>
              <a:buChar char="o"/>
            </a:pPr>
            <a:endParaRPr lang="en-US" sz="2800" dirty="0" smtClean="0">
              <a:latin typeface="Avenir Book"/>
              <a:cs typeface="Avenir Book"/>
            </a:endParaRPr>
          </a:p>
          <a:p>
            <a:pPr marL="285750" indent="-285750">
              <a:buFont typeface="Courier New"/>
              <a:buChar char="o"/>
            </a:pPr>
            <a:r>
              <a:rPr lang="en-US" sz="2800" dirty="0" smtClean="0">
                <a:latin typeface="Avenir Book"/>
                <a:cs typeface="Avenir Book"/>
              </a:rPr>
              <a:t>Myer Horowitz Theatre Renovations</a:t>
            </a:r>
          </a:p>
          <a:p>
            <a:pPr marL="285750" indent="-285750">
              <a:buFont typeface="Courier New"/>
              <a:buChar char="o"/>
            </a:pPr>
            <a:endParaRPr lang="en-US" sz="2800" dirty="0" smtClean="0">
              <a:latin typeface="Avenir Book"/>
              <a:cs typeface="Avenir Book"/>
            </a:endParaRPr>
          </a:p>
          <a:p>
            <a:pPr marL="285750" indent="-285750">
              <a:buFont typeface="Courier New"/>
              <a:buChar char="o"/>
            </a:pPr>
            <a:r>
              <a:rPr lang="en-US" sz="2800" dirty="0" smtClean="0">
                <a:latin typeface="Avenir Book"/>
                <a:cs typeface="Avenir Book"/>
              </a:rPr>
              <a:t>Expanding Last Class Bash</a:t>
            </a:r>
          </a:p>
        </p:txBody>
      </p:sp>
      <p:sp>
        <p:nvSpPr>
          <p:cNvPr id="10" name="Oval 9">
            <a:hlinkClick r:id="rId6" action="ppaction://hlinksldjump"/>
          </p:cNvPr>
          <p:cNvSpPr/>
          <p:nvPr/>
        </p:nvSpPr>
        <p:spPr>
          <a:xfrm>
            <a:off x="272755" y="6188815"/>
            <a:ext cx="368889" cy="319881"/>
          </a:xfrm>
          <a:prstGeom prst="ellipse">
            <a:avLst/>
          </a:prstGeom>
          <a:solidFill>
            <a:srgbClr val="FED60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4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6923"/>
            <a:ext cx="6877050" cy="106944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ED60E"/>
                </a:solidFill>
                <a:latin typeface="Avenir Black"/>
                <a:cs typeface="Avenir Black"/>
              </a:rPr>
              <a:t>Aligning with Student Needs</a:t>
            </a:r>
            <a:endParaRPr lang="en-US" dirty="0">
              <a:solidFill>
                <a:srgbClr val="FED60E"/>
              </a:solidFill>
              <a:latin typeface="Avenir Black"/>
              <a:cs typeface="Avenir Black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venir Book"/>
                <a:cs typeface="Avenir Book"/>
              </a:rPr>
              <a:t>Communication &amp; Presence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637" y="306923"/>
            <a:ext cx="1097765" cy="10977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04500" y="2615134"/>
            <a:ext cx="60823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sz="2800" dirty="0" smtClean="0">
                <a:latin typeface="Avenir Book"/>
                <a:cs typeface="Avenir Book"/>
              </a:rPr>
              <a:t>Hosting office hours</a:t>
            </a:r>
          </a:p>
          <a:p>
            <a:pPr marL="285750" indent="-285750">
              <a:buFont typeface="Courier New"/>
              <a:buChar char="o"/>
            </a:pPr>
            <a:endParaRPr lang="en-US" sz="2800" dirty="0" smtClean="0">
              <a:latin typeface="Avenir Book"/>
              <a:cs typeface="Avenir Book"/>
            </a:endParaRPr>
          </a:p>
          <a:p>
            <a:pPr marL="285750" indent="-285750">
              <a:buFont typeface="Courier New"/>
              <a:buChar char="o"/>
            </a:pPr>
            <a:r>
              <a:rPr lang="en-US" sz="2800" dirty="0" smtClean="0">
                <a:latin typeface="Avenir Book"/>
                <a:cs typeface="Avenir Book"/>
              </a:rPr>
              <a:t>Prioritize attending events</a:t>
            </a:r>
          </a:p>
          <a:p>
            <a:pPr marL="285750" indent="-285750">
              <a:buFont typeface="Courier New"/>
              <a:buChar char="o"/>
            </a:pPr>
            <a:endParaRPr lang="en-US" sz="2800" dirty="0" smtClean="0">
              <a:latin typeface="Avenir Book"/>
              <a:cs typeface="Avenir Book"/>
            </a:endParaRPr>
          </a:p>
          <a:p>
            <a:pPr marL="285750" indent="-285750">
              <a:buFont typeface="Courier New"/>
              <a:buChar char="o"/>
            </a:pPr>
            <a:r>
              <a:rPr lang="en-US" sz="2800" dirty="0" smtClean="0">
                <a:latin typeface="Avenir Book"/>
                <a:cs typeface="Avenir Book"/>
              </a:rPr>
              <a:t>Students’ Union podcast</a:t>
            </a:r>
          </a:p>
          <a:p>
            <a:pPr marL="285750" indent="-285750">
              <a:buFont typeface="Courier New"/>
              <a:buChar char="o"/>
            </a:pPr>
            <a:endParaRPr lang="en-US" sz="2800" dirty="0" smtClean="0">
              <a:latin typeface="Avenir Book"/>
              <a:cs typeface="Avenir Book"/>
            </a:endParaRPr>
          </a:p>
          <a:p>
            <a:pPr marL="285750" indent="-285750">
              <a:buFont typeface="Courier New"/>
              <a:buChar char="o"/>
            </a:pPr>
            <a:r>
              <a:rPr lang="en-US" sz="2800" dirty="0" smtClean="0">
                <a:latin typeface="Avenir Book"/>
                <a:cs typeface="Avenir Book"/>
              </a:rPr>
              <a:t>Improved digital reach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800" dirty="0" smtClean="0">
                <a:latin typeface="Avenir Book"/>
                <a:cs typeface="Avenir Book"/>
              </a:rPr>
              <a:t>One blog post per month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800" dirty="0" smtClean="0">
                <a:latin typeface="Avenir Book"/>
                <a:cs typeface="Avenir Book"/>
              </a:rPr>
              <a:t>Social media focus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144" y="2705534"/>
            <a:ext cx="2264330" cy="2264330"/>
          </a:xfrm>
          <a:prstGeom prst="rect">
            <a:avLst/>
          </a:prstGeom>
        </p:spPr>
      </p:pic>
      <p:sp>
        <p:nvSpPr>
          <p:cNvPr id="8" name="Oval 7">
            <a:hlinkClick r:id="rId5" action="ppaction://hlinksldjump"/>
          </p:cNvPr>
          <p:cNvSpPr/>
          <p:nvPr/>
        </p:nvSpPr>
        <p:spPr>
          <a:xfrm>
            <a:off x="272755" y="6188815"/>
            <a:ext cx="368889" cy="319881"/>
          </a:xfrm>
          <a:prstGeom prst="ellipse">
            <a:avLst/>
          </a:prstGeom>
          <a:solidFill>
            <a:srgbClr val="FED60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00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6923"/>
            <a:ext cx="6877050" cy="106944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ED60E"/>
                </a:solidFill>
                <a:latin typeface="Avenir Black"/>
                <a:cs typeface="Avenir Black"/>
              </a:rPr>
              <a:t>Aligning with Student Needs</a:t>
            </a:r>
            <a:endParaRPr lang="en-US" dirty="0">
              <a:solidFill>
                <a:srgbClr val="FED60E"/>
              </a:solidFill>
              <a:latin typeface="Avenir Black"/>
              <a:cs typeface="Avenir Black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venir Book"/>
                <a:cs typeface="Avenir Book"/>
              </a:rPr>
              <a:t>Mental Health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637" y="306923"/>
            <a:ext cx="1097765" cy="10977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04500" y="2615134"/>
            <a:ext cx="60823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sz="2800" dirty="0" smtClean="0">
                <a:latin typeface="Avenir Book"/>
                <a:cs typeface="Avenir Book"/>
              </a:rPr>
              <a:t>Community partnerships</a:t>
            </a:r>
          </a:p>
          <a:p>
            <a:pPr marL="285750" indent="-285750">
              <a:buFont typeface="Courier New"/>
              <a:buChar char="o"/>
            </a:pPr>
            <a:endParaRPr lang="en-US" sz="2800" dirty="0" smtClean="0">
              <a:latin typeface="Avenir Book"/>
              <a:cs typeface="Avenir Book"/>
            </a:endParaRPr>
          </a:p>
          <a:p>
            <a:pPr marL="285750" indent="-285750">
              <a:buFont typeface="Courier New"/>
              <a:buChar char="o"/>
            </a:pPr>
            <a:r>
              <a:rPr lang="en-US" sz="2800" dirty="0" smtClean="0">
                <a:latin typeface="Avenir Book"/>
                <a:cs typeface="Avenir Book"/>
              </a:rPr>
              <a:t>Centralization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800" dirty="0" smtClean="0">
                <a:latin typeface="Avenir Book"/>
                <a:cs typeface="Avenir Book"/>
              </a:rPr>
              <a:t>Service providers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800" dirty="0" smtClean="0">
                <a:latin typeface="Avenir Book"/>
                <a:cs typeface="Avenir Book"/>
              </a:rPr>
              <a:t>Referrals </a:t>
            </a:r>
          </a:p>
          <a:p>
            <a:pPr marL="285750" indent="-285750">
              <a:buFont typeface="Courier New"/>
              <a:buChar char="o"/>
            </a:pPr>
            <a:endParaRPr lang="en-US" sz="2800" dirty="0" smtClean="0">
              <a:latin typeface="Avenir Book"/>
              <a:cs typeface="Avenir Book"/>
            </a:endParaRPr>
          </a:p>
          <a:p>
            <a:pPr marL="285750" indent="-285750">
              <a:buFont typeface="Courier New"/>
              <a:buChar char="o"/>
            </a:pPr>
            <a:r>
              <a:rPr lang="en-US" sz="2800" dirty="0" smtClean="0">
                <a:latin typeface="Avenir Book"/>
                <a:cs typeface="Avenir Book"/>
              </a:rPr>
              <a:t>Sustainable mental health funding</a:t>
            </a:r>
          </a:p>
          <a:p>
            <a:pPr marL="285750" indent="-285750">
              <a:buFont typeface="Courier New"/>
              <a:buChar char="o"/>
            </a:pPr>
            <a:endParaRPr lang="en-US" sz="2800" dirty="0" smtClean="0">
              <a:latin typeface="Avenir Book"/>
              <a:cs typeface="Avenir Book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86" y="2615134"/>
            <a:ext cx="2382214" cy="2382214"/>
          </a:xfrm>
          <a:prstGeom prst="rect">
            <a:avLst/>
          </a:prstGeom>
        </p:spPr>
      </p:pic>
      <p:sp>
        <p:nvSpPr>
          <p:cNvPr id="8" name="Oval 7">
            <a:hlinkClick r:id="rId5" action="ppaction://hlinksldjump"/>
          </p:cNvPr>
          <p:cNvSpPr/>
          <p:nvPr/>
        </p:nvSpPr>
        <p:spPr>
          <a:xfrm>
            <a:off x="272755" y="6188815"/>
            <a:ext cx="368889" cy="319881"/>
          </a:xfrm>
          <a:prstGeom prst="ellipse">
            <a:avLst/>
          </a:prstGeom>
          <a:solidFill>
            <a:srgbClr val="FED60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16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SUPowerpoint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SUPowerpoint (1).potx</Template>
  <TotalTime>615</TotalTime>
  <Words>282</Words>
  <Application>Microsoft Macintosh PowerPoint</Application>
  <PresentationFormat>On-screen Show (4:3)</PresentationFormat>
  <Paragraphs>117</Paragraphs>
  <Slides>18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SUPowerpoint (1)</vt:lpstr>
      <vt:lpstr>2016/17 Executive Themes &amp; Goals  </vt:lpstr>
      <vt:lpstr>Outline</vt:lpstr>
      <vt:lpstr>PowerPoint Presentation</vt:lpstr>
      <vt:lpstr>PowerPoint Presentation</vt:lpstr>
      <vt:lpstr>PowerPoint Presentation</vt:lpstr>
      <vt:lpstr>PowerPoint Presentation</vt:lpstr>
      <vt:lpstr>Aligning with Student Needs</vt:lpstr>
      <vt:lpstr>Aligning with Student Needs</vt:lpstr>
      <vt:lpstr>Aligning with Student Needs</vt:lpstr>
      <vt:lpstr>Aligning with Student Needs</vt:lpstr>
      <vt:lpstr>Building Foundations for Success</vt:lpstr>
      <vt:lpstr>Building Foundations for Success</vt:lpstr>
      <vt:lpstr>Respecting Student Agency &amp; Autonomy</vt:lpstr>
      <vt:lpstr>Respecting Student Agency &amp; Autonomy</vt:lpstr>
      <vt:lpstr>Respecting Student Agency &amp; Autonomy</vt:lpstr>
      <vt:lpstr>Next Steps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Nigel Brachi</dc:creator>
  <cp:lastModifiedBy>Robyn Paches</cp:lastModifiedBy>
  <cp:revision>41</cp:revision>
  <dcterms:created xsi:type="dcterms:W3CDTF">2016-06-23T20:32:33Z</dcterms:created>
  <dcterms:modified xsi:type="dcterms:W3CDTF">2016-09-16T16:28:48Z</dcterms:modified>
</cp:coreProperties>
</file>