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x="6858000" cy="9144000"/>
  <p:embeddedFontLst>
    <p:embeddedFont>
      <p:font typeface="Raleway"/>
      <p:regular r:id="rId22"/>
      <p:bold r:id="rId23"/>
      <p:italic r:id="rId24"/>
      <p:boldItalic r:id="rId25"/>
    </p:embeddedFont>
    <p:embeddedFont>
      <p:font typeface="Lato"/>
      <p:regular r:id="rId26"/>
      <p:bold r:id="rId27"/>
      <p:italic r:id="rId28"/>
      <p:boldItalic r:id="rId29"/>
    </p:embeddedFont>
    <p:embeddedFont>
      <p:font typeface="Helvetica Neue"/>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 esafin"/>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Raleway-regular.fntdata"/><Relationship Id="rId21" Type="http://schemas.openxmlformats.org/officeDocument/2006/relationships/slide" Target="slides/slide15.xml"/><Relationship Id="rId24" Type="http://schemas.openxmlformats.org/officeDocument/2006/relationships/font" Target="fonts/Raleway-italic.fntdata"/><Relationship Id="rId23" Type="http://schemas.openxmlformats.org/officeDocument/2006/relationships/font" Target="fonts/Raleway-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26" Type="http://schemas.openxmlformats.org/officeDocument/2006/relationships/font" Target="fonts/Lato-regular.fntdata"/><Relationship Id="rId25" Type="http://schemas.openxmlformats.org/officeDocument/2006/relationships/font" Target="fonts/Raleway-boldItalic.fntdata"/><Relationship Id="rId28" Type="http://schemas.openxmlformats.org/officeDocument/2006/relationships/font" Target="fonts/Lato-italic.fntdata"/><Relationship Id="rId27" Type="http://schemas.openxmlformats.org/officeDocument/2006/relationships/font" Target="fonts/Lato-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Lato-boldItalic.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HelveticaNeue-bold.fntdata"/><Relationship Id="rId30" Type="http://schemas.openxmlformats.org/officeDocument/2006/relationships/font" Target="fonts/HelveticaNeue-regular.fntdata"/><Relationship Id="rId11" Type="http://schemas.openxmlformats.org/officeDocument/2006/relationships/slide" Target="slides/slide5.xml"/><Relationship Id="rId33" Type="http://schemas.openxmlformats.org/officeDocument/2006/relationships/font" Target="fonts/HelveticaNeue-boldItalic.fntdata"/><Relationship Id="rId10" Type="http://schemas.openxmlformats.org/officeDocument/2006/relationships/slide" Target="slides/slide4.xml"/><Relationship Id="rId32" Type="http://schemas.openxmlformats.org/officeDocument/2006/relationships/font" Target="fonts/HelveticaNeue-italic.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1-11-16T02:55:58.693">
    <p:pos x="459" y="1309"/>
    <p:text>there is currently 3800ish undergrad students in the faculty of education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saualberta.ca/"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saualberta.ca/"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fc4eb57b4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fc4eb57b4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95959"/>
                </a:solidFill>
                <a:latin typeface="Helvetica Neue"/>
                <a:ea typeface="Helvetica Neue"/>
                <a:cs typeface="Helvetica Neue"/>
                <a:sym typeface="Helvetica Neue"/>
              </a:rPr>
              <a:t> Rowan</a:t>
            </a:r>
            <a:endParaRPr sz="1300">
              <a:solidFill>
                <a:srgbClr val="595959"/>
              </a:solidFill>
              <a:latin typeface="Helvetica Neue"/>
              <a:ea typeface="Helvetica Neue"/>
              <a:cs typeface="Helvetica Neue"/>
              <a:sym typeface="Helvetica Neue"/>
            </a:endParaRPr>
          </a:p>
          <a:p>
            <a:pPr indent="0" lvl="0" marL="0" rtl="0" algn="l">
              <a:lnSpc>
                <a:spcPct val="115000"/>
              </a:lnSpc>
              <a:spcBef>
                <a:spcPts val="1200"/>
              </a:spcBef>
              <a:spcAft>
                <a:spcPts val="0"/>
              </a:spcAft>
              <a:buNone/>
            </a:pPr>
            <a:r>
              <a:t/>
            </a:r>
            <a:endParaRPr sz="1300">
              <a:solidFill>
                <a:srgbClr val="595959"/>
              </a:solidFill>
              <a:latin typeface="Helvetica Neue"/>
              <a:ea typeface="Helvetica Neue"/>
              <a:cs typeface="Helvetica Neue"/>
              <a:sym typeface="Helvetica Neue"/>
            </a:endParaRPr>
          </a:p>
          <a:p>
            <a:pPr indent="0" lvl="0" marL="0" rtl="0" algn="l">
              <a:lnSpc>
                <a:spcPct val="115000"/>
              </a:lnSpc>
              <a:spcBef>
                <a:spcPts val="1200"/>
              </a:spcBef>
              <a:spcAft>
                <a:spcPts val="0"/>
              </a:spcAft>
              <a:buClr>
                <a:schemeClr val="dk1"/>
              </a:buClr>
              <a:buSzPts val="1100"/>
              <a:buFont typeface="Arial"/>
              <a:buNone/>
            </a:pPr>
            <a:r>
              <a:rPr lang="en" sz="1300">
                <a:solidFill>
                  <a:srgbClr val="595959"/>
                </a:solidFill>
                <a:latin typeface="Helvetica Neue"/>
                <a:ea typeface="Helvetica Neue"/>
                <a:cs typeface="Helvetica Neue"/>
                <a:sym typeface="Helvetica Neue"/>
              </a:rPr>
              <a:t>We are still waiting for a large listserv email out to all undergraduate students in the faculty for their responses.</a:t>
            </a:r>
            <a:endParaRPr sz="1300">
              <a:solidFill>
                <a:srgbClr val="595959"/>
              </a:solidFill>
              <a:latin typeface="Helvetica Neue"/>
              <a:ea typeface="Helvetica Neue"/>
              <a:cs typeface="Helvetica Neue"/>
              <a:sym typeface="Helvetica Neue"/>
            </a:endParaRPr>
          </a:p>
          <a:p>
            <a:pPr indent="0" lvl="0" marL="0" rtl="0" algn="l">
              <a:spcBef>
                <a:spcPts val="12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100fa16f71e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100fa16f71e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Edward</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01fbe4c16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101fbe4c16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services provided by the ESA are completely selfless. The true goal is to have our students leaving stronger than before. Our snack program is a method of combatting food insecurity. Our volunteer opportunities double as networking. Our partnership with the ATA sets students up for success in the </a:t>
            </a:r>
            <a:r>
              <a:rPr lang="en"/>
              <a:t>workforce</a:t>
            </a:r>
            <a:r>
              <a:rPr lang="en"/>
              <a:t>. Our professional development sessions are cutting edge and presenting students with the most updated and accurate information for their careers . Just last night we were able to present western canada’s first ever professional </a:t>
            </a:r>
            <a:r>
              <a:rPr lang="en"/>
              <a:t>development</a:t>
            </a:r>
            <a:r>
              <a:rPr lang="en"/>
              <a:t> session dedicated specifically to creating inclusive and safer classroom environments for trans students. The bottom line of this famf is benefit education students. Tuition is rising but we are coming to you now only asking for what we need. We are committed to providing education students with a university experience as barrier free as possible and our famf can make that happen.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00fa16f71e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100fa16f71e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100fa16f71e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100fa16f71e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101491148ca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101491148ca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00fa16f71e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00fa16f71e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just">
              <a:lnSpc>
                <a:spcPct val="115000"/>
              </a:lnSpc>
              <a:spcBef>
                <a:spcPts val="0"/>
              </a:spcBef>
              <a:spcAft>
                <a:spcPts val="0"/>
              </a:spcAft>
              <a:buNone/>
            </a:pPr>
            <a:r>
              <a:rPr b="1" lang="en" sz="1200">
                <a:solidFill>
                  <a:schemeClr val="dk1"/>
                </a:solidFill>
                <a:latin typeface="Helvetica Neue"/>
                <a:ea typeface="Helvetica Neue"/>
                <a:cs typeface="Helvetica Neue"/>
                <a:sym typeface="Helvetica Neue"/>
              </a:rPr>
              <a:t>Edward</a:t>
            </a:r>
            <a:endParaRPr b="1"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Clr>
                <a:schemeClr val="dk1"/>
              </a:buClr>
              <a:buSzPts val="1100"/>
              <a:buFont typeface="Arial"/>
              <a:buNone/>
            </a:pPr>
            <a:r>
              <a:rPr lang="en" sz="1200">
                <a:solidFill>
                  <a:schemeClr val="dk1"/>
                </a:solidFill>
                <a:latin typeface="Helvetica Neue"/>
                <a:ea typeface="Helvetica Neue"/>
                <a:cs typeface="Helvetica Neue"/>
                <a:sym typeface="Helvetica Neue"/>
              </a:rPr>
              <a:t>The purpose of the fee is to provide all Education students with membership in the Alberta Teachers’ Association (ATA) Student Local No 1 and to support the ESA in providing services and events to Education students for free or at the lowest cost possible. Students need to join their university’s student local in order to become student members of the ATA, and with the continuation of FAMF all students would automatically be members of their ATA student local with access to membership benefits like the ATA library, membership in ATA specialist councils, and the ability to attend teacher’s convention (a requirement for many fourth-year students). The ESA hosts a variety of social, and professional development events to enhance the undergraduate experience of its members and prepare them for their teaching careers. Hundreds of students attend these events, and it is extremely important that they go to them.</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Clr>
                <a:schemeClr val="dk1"/>
              </a:buClr>
              <a:buSzPts val="1100"/>
              <a:buFont typeface="Arial"/>
              <a:buNone/>
            </a:pPr>
            <a:r>
              <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Clr>
                <a:schemeClr val="dk1"/>
              </a:buClr>
              <a:buSzPts val="1100"/>
              <a:buFont typeface="Arial"/>
              <a:buNone/>
            </a:pPr>
            <a:r>
              <a:rPr lang="en" sz="1200">
                <a:solidFill>
                  <a:schemeClr val="dk1"/>
                </a:solidFill>
                <a:latin typeface="Helvetica Neue"/>
                <a:ea typeface="Helvetica Neue"/>
                <a:cs typeface="Helvetica Neue"/>
                <a:sym typeface="Helvetica Neue"/>
              </a:rPr>
              <a:t>Continuing to collect a FAMF will enable us to offer enhanced services and events to students at low or no cost. Additionally, continuing to have a FAMF will mean that ESA Council can spend their time more efficiently on organizing services for students. Before collecting a FAMF, a disproportionate amount of time was spent simply collecting membership fees.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fbb0934271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fbb093427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just">
              <a:lnSpc>
                <a:spcPct val="115000"/>
              </a:lnSpc>
              <a:spcBef>
                <a:spcPts val="0"/>
              </a:spcBef>
              <a:spcAft>
                <a:spcPts val="0"/>
              </a:spcAft>
              <a:buNone/>
            </a:pPr>
            <a:r>
              <a:rPr b="1" lang="en" sz="1200">
                <a:solidFill>
                  <a:schemeClr val="dk1"/>
                </a:solidFill>
                <a:latin typeface="Helvetica Neue"/>
                <a:ea typeface="Helvetica Neue"/>
                <a:cs typeface="Helvetica Neue"/>
                <a:sym typeface="Helvetica Neue"/>
              </a:rPr>
              <a:t>Rowan</a:t>
            </a:r>
            <a:endParaRPr b="1"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rPr lang="en" sz="1200">
                <a:solidFill>
                  <a:schemeClr val="dk1"/>
                </a:solidFill>
                <a:latin typeface="Helvetica Neue"/>
                <a:ea typeface="Helvetica Neue"/>
                <a:cs typeface="Helvetica Neue"/>
                <a:sym typeface="Helvetica Neue"/>
              </a:rPr>
              <a:t>to support the ESA in providing services and events to Education students for free or at the lowest cost possible. The ESA hosts a variety of social, and professional development events to enhance the undergraduate experience of its members and prepare them for their teaching careers. Hundreds of students attend these events, and it is extremely important that they go to them.</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rPr lang="en" sz="1200">
                <a:solidFill>
                  <a:schemeClr val="dk1"/>
                </a:solidFill>
                <a:latin typeface="Helvetica Neue"/>
                <a:ea typeface="Helvetica Neue"/>
                <a:cs typeface="Helvetica Neue"/>
                <a:sym typeface="Helvetica Neue"/>
              </a:rPr>
              <a:t>Continuing to collect a FAMF will enable us to offer enhanced services and events to students at low or no cost. Additionally, continuing to have a FAMF will mean that ESA Council can spend their time more efficiently on organizing services for students. Before collecting a FAMF, a disproportionate amount of time was spent simply collecting membership fees.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00fa16f71e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100fa16f71e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just">
              <a:lnSpc>
                <a:spcPct val="115000"/>
              </a:lnSpc>
              <a:spcBef>
                <a:spcPts val="0"/>
              </a:spcBef>
              <a:spcAft>
                <a:spcPts val="0"/>
              </a:spcAft>
              <a:buNone/>
            </a:pPr>
            <a:r>
              <a:rPr b="1" lang="en" sz="1200">
                <a:solidFill>
                  <a:schemeClr val="dk1"/>
                </a:solidFill>
                <a:latin typeface="Helvetica Neue"/>
                <a:ea typeface="Helvetica Neue"/>
                <a:cs typeface="Helvetica Neue"/>
                <a:sym typeface="Helvetica Neue"/>
              </a:rPr>
              <a:t>Edward</a:t>
            </a:r>
            <a:endParaRPr b="1"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t/>
            </a:r>
            <a:endParaRPr sz="12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Clr>
                <a:schemeClr val="dk1"/>
              </a:buClr>
              <a:buSzPts val="1100"/>
              <a:buFont typeface="Arial"/>
              <a:buNone/>
            </a:pPr>
            <a:r>
              <a:rPr lang="en" sz="1200">
                <a:solidFill>
                  <a:schemeClr val="dk1"/>
                </a:solidFill>
                <a:latin typeface="Helvetica Neue"/>
                <a:ea typeface="Helvetica Neue"/>
                <a:cs typeface="Helvetica Neue"/>
                <a:sym typeface="Helvetica Neue"/>
              </a:rPr>
              <a:t>The proposed FAMF is </a:t>
            </a:r>
            <a:r>
              <a:rPr b="1" lang="en" sz="1200">
                <a:solidFill>
                  <a:schemeClr val="dk1"/>
                </a:solidFill>
                <a:latin typeface="Helvetica Neue"/>
                <a:ea typeface="Helvetica Neue"/>
                <a:cs typeface="Helvetica Neue"/>
                <a:sym typeface="Helvetica Neue"/>
              </a:rPr>
              <a:t>$8 per year for 3 years consecutive until August 31, 2025 </a:t>
            </a:r>
            <a:r>
              <a:rPr lang="en" sz="1200">
                <a:solidFill>
                  <a:schemeClr val="dk1"/>
                </a:solidFill>
                <a:latin typeface="Helvetica Neue"/>
                <a:ea typeface="Helvetica Neue"/>
                <a:cs typeface="Helvetica Neue"/>
                <a:sym typeface="Helvetica Neue"/>
              </a:rPr>
              <a:t>and would be collected from </a:t>
            </a:r>
            <a:r>
              <a:rPr b="1" lang="en" sz="1200">
                <a:solidFill>
                  <a:schemeClr val="dk1"/>
                </a:solidFill>
                <a:latin typeface="Helvetica Neue"/>
                <a:ea typeface="Helvetica Neue"/>
                <a:cs typeface="Helvetica Neue"/>
                <a:sym typeface="Helvetica Neue"/>
              </a:rPr>
              <a:t>both full-time and part-time students</a:t>
            </a:r>
            <a:r>
              <a:rPr lang="en" sz="1200">
                <a:solidFill>
                  <a:schemeClr val="dk1"/>
                </a:solidFill>
                <a:latin typeface="Helvetica Neue"/>
                <a:ea typeface="Helvetica Neue"/>
                <a:cs typeface="Helvetica Neue"/>
                <a:sym typeface="Helvetica Neue"/>
              </a:rPr>
              <a:t> in the fall semester. Of this fee, $1 would be forwarded to the Alberta Teachers’ Association as payment for membership in the student local, and the rest would be used to provide improved services and events to students at the lowest cost possible. Even though tuition is rising, we are keeping the $8 FAMF fee the same from our last FAMF duration from 2018-2021 to help the students save as much financial costs as possible, but providing the same services.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00fa16f71e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00fa16f71e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just">
              <a:lnSpc>
                <a:spcPct val="115000"/>
              </a:lnSpc>
              <a:spcBef>
                <a:spcPts val="0"/>
              </a:spcBef>
              <a:spcAft>
                <a:spcPts val="0"/>
              </a:spcAft>
              <a:buNone/>
            </a:pPr>
            <a:r>
              <a:rPr b="1" lang="en" sz="1700">
                <a:solidFill>
                  <a:schemeClr val="dk1"/>
                </a:solidFill>
                <a:latin typeface="Helvetica Neue"/>
                <a:ea typeface="Helvetica Neue"/>
                <a:cs typeface="Helvetica Neue"/>
                <a:sym typeface="Helvetica Neue"/>
              </a:rPr>
              <a:t>Rowan</a:t>
            </a:r>
            <a:endParaRPr b="1" sz="17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None/>
            </a:pPr>
            <a:r>
              <a:t/>
            </a:r>
            <a:endParaRPr b="1" sz="1700">
              <a:solidFill>
                <a:schemeClr val="dk1"/>
              </a:solidFill>
              <a:latin typeface="Helvetica Neue"/>
              <a:ea typeface="Helvetica Neue"/>
              <a:cs typeface="Helvetica Neue"/>
              <a:sym typeface="Helvetica Neue"/>
            </a:endParaRPr>
          </a:p>
          <a:p>
            <a:pPr indent="0" lvl="0" marL="457200" rtl="0" algn="just">
              <a:lnSpc>
                <a:spcPct val="115000"/>
              </a:lnSpc>
              <a:spcBef>
                <a:spcPts val="0"/>
              </a:spcBef>
              <a:spcAft>
                <a:spcPts val="0"/>
              </a:spcAft>
              <a:buClr>
                <a:schemeClr val="dk1"/>
              </a:buClr>
              <a:buSzPts val="1100"/>
              <a:buFont typeface="Arial"/>
              <a:buNone/>
            </a:pPr>
            <a:r>
              <a:rPr lang="en" sz="1700">
                <a:solidFill>
                  <a:schemeClr val="dk1"/>
                </a:solidFill>
                <a:latin typeface="Helvetica Neue"/>
                <a:ea typeface="Helvetica Neue"/>
                <a:cs typeface="Helvetica Neue"/>
                <a:sym typeface="Helvetica Neue"/>
              </a:rPr>
              <a:t>This fee would be collected from </a:t>
            </a:r>
            <a:r>
              <a:rPr b="1" lang="en" sz="1700">
                <a:solidFill>
                  <a:schemeClr val="dk1"/>
                </a:solidFill>
                <a:latin typeface="Helvetica Neue"/>
                <a:ea typeface="Helvetica Neue"/>
                <a:cs typeface="Helvetica Neue"/>
                <a:sym typeface="Helvetica Neue"/>
              </a:rPr>
              <a:t>all</a:t>
            </a:r>
            <a:r>
              <a:rPr lang="en" sz="1700">
                <a:solidFill>
                  <a:schemeClr val="dk1"/>
                </a:solidFill>
                <a:latin typeface="Helvetica Neue"/>
                <a:ea typeface="Helvetica Neue"/>
                <a:cs typeface="Helvetica Neue"/>
                <a:sym typeface="Helvetica Neue"/>
              </a:rPr>
              <a:t> undergraduate Education students who are eligible to be members of ATA student local #1 (all full- and part-time undergraduate students at the University of Alberta). Students in the off-campus collaborative programs at Red Deer College, Keyano College, and Grande Prairie Regional College belong to different student locals and would not be eligible for this fee or membership in the University of Alberta ESA.</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00fa16f71e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00fa16f71e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19100" rtl="0" algn="just">
              <a:lnSpc>
                <a:spcPct val="115000"/>
              </a:lnSpc>
              <a:spcBef>
                <a:spcPts val="0"/>
              </a:spcBef>
              <a:spcAft>
                <a:spcPts val="0"/>
              </a:spcAft>
              <a:buNone/>
            </a:pPr>
            <a:r>
              <a:rPr b="1" lang="en" sz="1200">
                <a:solidFill>
                  <a:schemeClr val="dk1"/>
                </a:solidFill>
                <a:latin typeface="Helvetica Neue"/>
                <a:ea typeface="Helvetica Neue"/>
                <a:cs typeface="Helvetica Neue"/>
                <a:sym typeface="Helvetica Neue"/>
              </a:rPr>
              <a:t>Edward</a:t>
            </a:r>
            <a:endParaRPr b="1" sz="1200">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t/>
            </a:r>
            <a:endParaRPr sz="1200">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Clr>
                <a:schemeClr val="dk1"/>
              </a:buClr>
              <a:buSzPts val="1100"/>
              <a:buFont typeface="Arial"/>
              <a:buNone/>
            </a:pPr>
            <a:r>
              <a:rPr lang="en" sz="1200">
                <a:solidFill>
                  <a:schemeClr val="dk1"/>
                </a:solidFill>
                <a:latin typeface="Helvetica Neue"/>
                <a:ea typeface="Helvetica Neue"/>
                <a:cs typeface="Helvetica Neue"/>
                <a:sym typeface="Helvetica Neue"/>
              </a:rPr>
              <a:t>The fee would be collected every year with tuition fees, </a:t>
            </a:r>
            <a:r>
              <a:rPr b="1" lang="en" sz="1200">
                <a:solidFill>
                  <a:schemeClr val="dk1"/>
                </a:solidFill>
                <a:latin typeface="Helvetica Neue"/>
                <a:ea typeface="Helvetica Neue"/>
                <a:cs typeface="Helvetica Neue"/>
                <a:sym typeface="Helvetica Neue"/>
              </a:rPr>
              <a:t>beginning September 1, 2022</a:t>
            </a:r>
            <a:r>
              <a:rPr lang="en" sz="1200">
                <a:solidFill>
                  <a:schemeClr val="dk1"/>
                </a:solidFill>
                <a:latin typeface="Helvetica Neue"/>
                <a:ea typeface="Helvetica Neue"/>
                <a:cs typeface="Helvetica Neue"/>
                <a:sym typeface="Helvetica Neue"/>
              </a:rPr>
              <a:t>, for a term of three years, </a:t>
            </a:r>
            <a:r>
              <a:rPr b="1" lang="en" sz="1200">
                <a:solidFill>
                  <a:schemeClr val="dk1"/>
                </a:solidFill>
                <a:latin typeface="Helvetica Neue"/>
                <a:ea typeface="Helvetica Neue"/>
                <a:cs typeface="Helvetica Neue"/>
                <a:sym typeface="Helvetica Neue"/>
              </a:rPr>
              <a:t>ending in August 31, 2025.</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00fa16f71e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00fa16f71e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Rowan</a:t>
            </a:r>
            <a:endParaRPr b="1"/>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00fa16f71e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00fa16f71e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19100" rtl="0" algn="just">
              <a:lnSpc>
                <a:spcPct val="115000"/>
              </a:lnSpc>
              <a:spcBef>
                <a:spcPts val="0"/>
              </a:spcBef>
              <a:spcAft>
                <a:spcPts val="0"/>
              </a:spcAft>
              <a:buNone/>
            </a:pPr>
            <a:r>
              <a:rPr b="1" lang="en" sz="939">
                <a:solidFill>
                  <a:schemeClr val="dk1"/>
                </a:solidFill>
                <a:latin typeface="Helvetica Neue"/>
                <a:ea typeface="Helvetica Neue"/>
                <a:cs typeface="Helvetica Neue"/>
                <a:sym typeface="Helvetica Neue"/>
              </a:rPr>
              <a:t>Edward</a:t>
            </a:r>
            <a:endParaRPr b="1" sz="939">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t/>
            </a:r>
            <a:endParaRPr sz="939">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Clr>
                <a:schemeClr val="dk1"/>
              </a:buClr>
              <a:buSzPts val="770"/>
              <a:buFont typeface="Arial"/>
              <a:buNone/>
            </a:pPr>
            <a:r>
              <a:rPr lang="en" sz="939">
                <a:solidFill>
                  <a:schemeClr val="dk1"/>
                </a:solidFill>
                <a:latin typeface="Helvetica Neue"/>
                <a:ea typeface="Helvetica Neue"/>
                <a:cs typeface="Helvetica Neue"/>
                <a:sym typeface="Helvetica Neue"/>
              </a:rPr>
              <a:t>The allocation of the fee will be going towards student services within our office space, free snacks for education students, social events that are going to be free/low cost for students and for our new awards that we are establishing for 2022. We will be taking $1.00 from the $8.00 as membership to be given for the ATA. The FAMF membership will get pooled with our current funding and grants from the Alberta Teachers’ Association, and this is our budget for this year (2021-2022). </a:t>
            </a:r>
            <a:endParaRPr sz="939">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Clr>
                <a:schemeClr val="dk1"/>
              </a:buClr>
              <a:buSzPts val="770"/>
              <a:buFont typeface="Arial"/>
              <a:buNone/>
            </a:pPr>
            <a:r>
              <a:t/>
            </a:r>
            <a:endParaRPr sz="939">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Clr>
                <a:schemeClr val="dk1"/>
              </a:buClr>
              <a:buSzPts val="770"/>
              <a:buFont typeface="Arial"/>
              <a:buNone/>
            </a:pPr>
            <a:r>
              <a:rPr lang="en" sz="1030">
                <a:solidFill>
                  <a:schemeClr val="dk1"/>
                </a:solidFill>
                <a:latin typeface="Helvetica Neue"/>
                <a:ea typeface="Helvetica Neue"/>
                <a:cs typeface="Helvetica Neue"/>
                <a:sym typeface="Helvetica Neue"/>
              </a:rPr>
              <a:t>The 15.5% going into </a:t>
            </a:r>
            <a:r>
              <a:rPr lang="en" sz="1030">
                <a:solidFill>
                  <a:schemeClr val="dk1"/>
                </a:solidFill>
                <a:highlight>
                  <a:schemeClr val="lt1"/>
                </a:highlight>
                <a:latin typeface="Helvetica Neue"/>
                <a:ea typeface="Helvetica Neue"/>
                <a:cs typeface="Helvetica Neue"/>
                <a:sym typeface="Helvetica Neue"/>
              </a:rPr>
              <a:t>Administration, Office Upkeep, Meetings, Elections, Merchandise, Website will be used for buying our Education merchandise since we usually buy in bulk, paying for our website domain (</a:t>
            </a:r>
            <a:r>
              <a:rPr lang="en" sz="1030" u="sng">
                <a:solidFill>
                  <a:srgbClr val="1C3678"/>
                </a:solidFill>
                <a:highlight>
                  <a:schemeClr val="lt1"/>
                </a:highlight>
                <a:latin typeface="Helvetica Neue"/>
                <a:ea typeface="Helvetica Neue"/>
                <a:cs typeface="Helvetica Neue"/>
                <a:sym typeface="Helvetica Neue"/>
                <a:hlinkClick r:id="rId2">
                  <a:extLst>
                    <a:ext uri="{A12FA001-AC4F-418D-AE19-62706E023703}">
                      <ahyp:hlinkClr val="tx"/>
                    </a:ext>
                  </a:extLst>
                </a:hlinkClick>
              </a:rPr>
              <a:t>esaualberta.ca</a:t>
            </a:r>
            <a:r>
              <a:rPr lang="en" sz="1030">
                <a:solidFill>
                  <a:schemeClr val="dk1"/>
                </a:solidFill>
                <a:highlight>
                  <a:schemeClr val="lt1"/>
                </a:highlight>
                <a:latin typeface="Helvetica Neue"/>
                <a:ea typeface="Helvetica Neue"/>
                <a:cs typeface="Helvetica Neue"/>
                <a:sym typeface="Helvetica Neue"/>
              </a:rPr>
              <a:t>), as well as office supplies like paper for printing and used in for volunteers.</a:t>
            </a:r>
            <a:endParaRPr sz="1030">
              <a:solidFill>
                <a:schemeClr val="dk1"/>
              </a:solidFill>
              <a:highlight>
                <a:schemeClr val="lt1"/>
              </a:highlight>
              <a:latin typeface="Helvetica Neue"/>
              <a:ea typeface="Helvetica Neue"/>
              <a:cs typeface="Helvetica Neue"/>
              <a:sym typeface="Helvetica Neue"/>
            </a:endParaRPr>
          </a:p>
          <a:p>
            <a:pPr indent="0" lvl="0" marL="419100" rtl="0" algn="just">
              <a:lnSpc>
                <a:spcPct val="115000"/>
              </a:lnSpc>
              <a:spcBef>
                <a:spcPts val="0"/>
              </a:spcBef>
              <a:spcAft>
                <a:spcPts val="0"/>
              </a:spcAft>
              <a:buClr>
                <a:schemeClr val="dk1"/>
              </a:buClr>
              <a:buSzPts val="770"/>
              <a:buFont typeface="Arial"/>
              <a:buNone/>
            </a:pPr>
            <a:r>
              <a:t/>
            </a:r>
            <a:endParaRPr sz="1030">
              <a:solidFill>
                <a:schemeClr val="dk1"/>
              </a:solidFill>
              <a:highlight>
                <a:schemeClr val="lt1"/>
              </a:highlight>
              <a:latin typeface="Helvetica Neue"/>
              <a:ea typeface="Helvetica Neue"/>
              <a:cs typeface="Helvetica Neue"/>
              <a:sym typeface="Helvetica Neue"/>
            </a:endParaRPr>
          </a:p>
          <a:p>
            <a:pPr indent="0" lvl="0" marL="419100" rtl="0" algn="just">
              <a:lnSpc>
                <a:spcPct val="115000"/>
              </a:lnSpc>
              <a:spcBef>
                <a:spcPts val="0"/>
              </a:spcBef>
              <a:spcAft>
                <a:spcPts val="0"/>
              </a:spcAft>
              <a:buClr>
                <a:schemeClr val="dk1"/>
              </a:buClr>
              <a:buSzPts val="770"/>
              <a:buFont typeface="Arial"/>
              <a:buNone/>
            </a:pPr>
            <a:r>
              <a:rPr lang="en" sz="1030">
                <a:solidFill>
                  <a:schemeClr val="dk1"/>
                </a:solidFill>
                <a:highlight>
                  <a:schemeClr val="lt1"/>
                </a:highlight>
                <a:latin typeface="Helvetica Neue"/>
                <a:ea typeface="Helvetica Neue"/>
                <a:cs typeface="Helvetica Neue"/>
                <a:sym typeface="Helvetica Neue"/>
              </a:rPr>
              <a:t>The 5.0% going into PD Events, and Scholars, will be going into finding new professional development speakers, as well as gifts for our speakers who come and talk to us during our Education Week (weeklong PDs in January)</a:t>
            </a:r>
            <a:endParaRPr sz="1030">
              <a:solidFill>
                <a:schemeClr val="dk1"/>
              </a:solidFill>
              <a:highlight>
                <a:schemeClr val="lt1"/>
              </a:highlight>
              <a:latin typeface="Helvetica Neue"/>
              <a:ea typeface="Helvetica Neue"/>
              <a:cs typeface="Helvetica Neue"/>
              <a:sym typeface="Helvetica Neue"/>
            </a:endParaRPr>
          </a:p>
          <a:p>
            <a:pPr indent="0" lvl="0" marL="419100" rtl="0" algn="just">
              <a:lnSpc>
                <a:spcPct val="115000"/>
              </a:lnSpc>
              <a:spcBef>
                <a:spcPts val="0"/>
              </a:spcBef>
              <a:spcAft>
                <a:spcPts val="0"/>
              </a:spcAft>
              <a:buClr>
                <a:schemeClr val="dk1"/>
              </a:buClr>
              <a:buSzPts val="770"/>
              <a:buFont typeface="Arial"/>
              <a:buNone/>
            </a:pPr>
            <a:r>
              <a:t/>
            </a:r>
            <a:endParaRPr sz="1030">
              <a:solidFill>
                <a:schemeClr val="dk1"/>
              </a:solidFill>
              <a:highlight>
                <a:schemeClr val="lt1"/>
              </a:highlight>
              <a:latin typeface="Helvetica Neue"/>
              <a:ea typeface="Helvetica Neue"/>
              <a:cs typeface="Helvetica Neue"/>
              <a:sym typeface="Helvetica Neue"/>
            </a:endParaRPr>
          </a:p>
          <a:p>
            <a:pPr indent="0" lvl="0" marL="419100" rtl="0" algn="just">
              <a:lnSpc>
                <a:spcPct val="115000"/>
              </a:lnSpc>
              <a:spcBef>
                <a:spcPts val="0"/>
              </a:spcBef>
              <a:spcAft>
                <a:spcPts val="0"/>
              </a:spcAft>
              <a:buClr>
                <a:schemeClr val="dk1"/>
              </a:buClr>
              <a:buSzPts val="770"/>
              <a:buFont typeface="Arial"/>
              <a:buNone/>
            </a:pPr>
            <a:r>
              <a:rPr lang="en" sz="1030">
                <a:solidFill>
                  <a:schemeClr val="dk1"/>
                </a:solidFill>
                <a:highlight>
                  <a:schemeClr val="lt1"/>
                </a:highlight>
                <a:latin typeface="Helvetica Neue"/>
                <a:ea typeface="Helvetica Neue"/>
                <a:cs typeface="Helvetica Neue"/>
                <a:sym typeface="Helvetica Neue"/>
              </a:rPr>
              <a:t>The 15.5% going into Social Events will be predominantly used for hosting events as well as prizes for the winners of our events, and this will also be including our large annual event (Frosty Fest), where it will be a fun night where students will get together and have fun.</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you can see, on the graph on the left, this is our current budget and where the money is being allocated to for certain areas within the ESA. We do try to keep money for emergencies, since we need to make sure that we are at a surplus for the ATA, as well as so we can keep on the safe sides of things. </a:t>
            </a:r>
            <a:r>
              <a:rPr lang="en" sz="1200">
                <a:solidFill>
                  <a:schemeClr val="dk1"/>
                </a:solidFill>
                <a:latin typeface="Helvetica Neue"/>
                <a:ea typeface="Helvetica Neue"/>
                <a:cs typeface="Helvetica Neue"/>
                <a:sym typeface="Helvetica Neue"/>
              </a:rPr>
              <a:t>We are running straight from our bank account this year, with exception of the ATA grant, and that is how much I have budgeted for this year.</a:t>
            </a:r>
            <a:endParaRPr b="1"/>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fbb0934271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fbb0934271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19100" rtl="0" algn="just">
              <a:lnSpc>
                <a:spcPct val="115000"/>
              </a:lnSpc>
              <a:spcBef>
                <a:spcPts val="0"/>
              </a:spcBef>
              <a:spcAft>
                <a:spcPts val="0"/>
              </a:spcAft>
              <a:buNone/>
            </a:pPr>
            <a:r>
              <a:rPr b="1" lang="en" sz="939">
                <a:solidFill>
                  <a:schemeClr val="dk1"/>
                </a:solidFill>
                <a:latin typeface="Helvetica Neue"/>
                <a:ea typeface="Helvetica Neue"/>
                <a:cs typeface="Helvetica Neue"/>
                <a:sym typeface="Helvetica Neue"/>
              </a:rPr>
              <a:t>Edward</a:t>
            </a:r>
            <a:endParaRPr b="1" sz="939">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t/>
            </a:r>
            <a:endParaRPr sz="939">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rPr lang="en" sz="939">
                <a:solidFill>
                  <a:schemeClr val="dk1"/>
                </a:solidFill>
                <a:latin typeface="Helvetica Neue"/>
                <a:ea typeface="Helvetica Neue"/>
                <a:cs typeface="Helvetica Neue"/>
                <a:sym typeface="Helvetica Neue"/>
              </a:rPr>
              <a:t>The allocation of the fee will be going towards student services within our office space, free snacks for education students, social events that are going to be free/low cost for students and for our new awards that we are establishing for 2022. We will be taking $1.00 from the $8.00 as membership to be given for the ATA. The FAMF membership will get pooled with our current funding and grants from the Alberta Teachers’ Association, and this is our budget for this year (2021-2022). </a:t>
            </a:r>
            <a:endParaRPr sz="939">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t/>
            </a:r>
            <a:endParaRPr sz="939">
              <a:solidFill>
                <a:schemeClr val="dk1"/>
              </a:solidFill>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rPr lang="en" sz="1030">
                <a:solidFill>
                  <a:schemeClr val="dk1"/>
                </a:solidFill>
                <a:latin typeface="Helvetica Neue"/>
                <a:ea typeface="Helvetica Neue"/>
                <a:cs typeface="Helvetica Neue"/>
                <a:sym typeface="Helvetica Neue"/>
              </a:rPr>
              <a:t>The 15.5% going into </a:t>
            </a:r>
            <a:r>
              <a:rPr lang="en" sz="1030">
                <a:solidFill>
                  <a:schemeClr val="dk1"/>
                </a:solidFill>
                <a:highlight>
                  <a:schemeClr val="lt1"/>
                </a:highlight>
                <a:latin typeface="Helvetica Neue"/>
                <a:ea typeface="Helvetica Neue"/>
                <a:cs typeface="Helvetica Neue"/>
                <a:sym typeface="Helvetica Neue"/>
              </a:rPr>
              <a:t>Administration, Office Upkeep, Meetings, Elections, Merchandise, Website will be used for buying our Education merchandise since we usually buy in bulk, paying for our website domain (</a:t>
            </a:r>
            <a:r>
              <a:rPr lang="en" sz="1030" u="sng">
                <a:solidFill>
                  <a:srgbClr val="1C3678"/>
                </a:solidFill>
                <a:highlight>
                  <a:schemeClr val="lt1"/>
                </a:highlight>
                <a:latin typeface="Helvetica Neue"/>
                <a:ea typeface="Helvetica Neue"/>
                <a:cs typeface="Helvetica Neue"/>
                <a:sym typeface="Helvetica Neue"/>
                <a:hlinkClick r:id="rId2">
                  <a:extLst>
                    <a:ext uri="{A12FA001-AC4F-418D-AE19-62706E023703}">
                      <ahyp:hlinkClr val="tx"/>
                    </a:ext>
                  </a:extLst>
                </a:hlinkClick>
              </a:rPr>
              <a:t>esaualberta.ca</a:t>
            </a:r>
            <a:r>
              <a:rPr lang="en" sz="1030">
                <a:solidFill>
                  <a:schemeClr val="dk1"/>
                </a:solidFill>
                <a:highlight>
                  <a:schemeClr val="lt1"/>
                </a:highlight>
                <a:latin typeface="Helvetica Neue"/>
                <a:ea typeface="Helvetica Neue"/>
                <a:cs typeface="Helvetica Neue"/>
                <a:sym typeface="Helvetica Neue"/>
              </a:rPr>
              <a:t>), as well as office supplies like paper for printing and used in for volunteers.</a:t>
            </a:r>
            <a:endParaRPr sz="1030">
              <a:solidFill>
                <a:schemeClr val="dk1"/>
              </a:solidFill>
              <a:highlight>
                <a:schemeClr val="lt1"/>
              </a:highlight>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t/>
            </a:r>
            <a:endParaRPr sz="1030">
              <a:solidFill>
                <a:schemeClr val="dk1"/>
              </a:solidFill>
              <a:highlight>
                <a:schemeClr val="lt1"/>
              </a:highlight>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rPr lang="en" sz="1030">
                <a:solidFill>
                  <a:schemeClr val="dk1"/>
                </a:solidFill>
                <a:highlight>
                  <a:schemeClr val="lt1"/>
                </a:highlight>
                <a:latin typeface="Helvetica Neue"/>
                <a:ea typeface="Helvetica Neue"/>
                <a:cs typeface="Helvetica Neue"/>
                <a:sym typeface="Helvetica Neue"/>
              </a:rPr>
              <a:t>The 5.0% going into PD Events, and Scholars, will be going into finding new professional development speakers, as well as gifts for our speakers who come and talk to us during our Education Week (weeklong PDs in January)</a:t>
            </a:r>
            <a:endParaRPr sz="1030">
              <a:solidFill>
                <a:schemeClr val="dk1"/>
              </a:solidFill>
              <a:highlight>
                <a:schemeClr val="lt1"/>
              </a:highlight>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t/>
            </a:r>
            <a:endParaRPr sz="1030">
              <a:solidFill>
                <a:schemeClr val="dk1"/>
              </a:solidFill>
              <a:highlight>
                <a:schemeClr val="lt1"/>
              </a:highlight>
              <a:latin typeface="Helvetica Neue"/>
              <a:ea typeface="Helvetica Neue"/>
              <a:cs typeface="Helvetica Neue"/>
              <a:sym typeface="Helvetica Neue"/>
            </a:endParaRPr>
          </a:p>
          <a:p>
            <a:pPr indent="0" lvl="0" marL="419100" rtl="0" algn="just">
              <a:lnSpc>
                <a:spcPct val="115000"/>
              </a:lnSpc>
              <a:spcBef>
                <a:spcPts val="0"/>
              </a:spcBef>
              <a:spcAft>
                <a:spcPts val="0"/>
              </a:spcAft>
              <a:buNone/>
            </a:pPr>
            <a:r>
              <a:rPr lang="en" sz="1030">
                <a:solidFill>
                  <a:schemeClr val="dk1"/>
                </a:solidFill>
                <a:highlight>
                  <a:schemeClr val="lt1"/>
                </a:highlight>
                <a:latin typeface="Helvetica Neue"/>
                <a:ea typeface="Helvetica Neue"/>
                <a:cs typeface="Helvetica Neue"/>
                <a:sym typeface="Helvetica Neue"/>
              </a:rPr>
              <a:t>The 15.5% going into Social Events will be predominantly used for hosting events as well as prizes for the winners of our events, and this will also be including our large annual event (Frosty Fest), where it will be a fun night where students will get together and have fun.</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you can see, on the graph on the left, this is our current budget and where the money is being allocated to for certain areas within the ESA. We do try to keep money for emergencies, since we need to make sure that we are at a surplus for the ATA, as well as so we can keep on the safe sides of things. </a:t>
            </a:r>
            <a:r>
              <a:rPr lang="en" sz="1200">
                <a:solidFill>
                  <a:schemeClr val="dk1"/>
                </a:solidFill>
                <a:latin typeface="Helvetica Neue"/>
                <a:ea typeface="Helvetica Neue"/>
                <a:cs typeface="Helvetica Neue"/>
                <a:sym typeface="Helvetica Neue"/>
              </a:rPr>
              <a:t>We are running straight from our bank account this year, with exception of the ATA grant, and that is how much I have budgeted for this year.</a:t>
            </a:r>
            <a:endParaRPr b="1"/>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esafin@ualberta.c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rive.google.com/a/ualberta.ca/file/d/0B762YXa1sqhOYnlLdS1Xa0JYeEk/view?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Education Students’ </a:t>
            </a:r>
            <a:r>
              <a:rPr lang="en"/>
              <a:t>Association</a:t>
            </a:r>
            <a:r>
              <a:rPr lang="en"/>
              <a:t> FAMF Proposal</a:t>
            </a:r>
            <a:endParaRPr/>
          </a:p>
        </p:txBody>
      </p:sp>
      <p:sp>
        <p:nvSpPr>
          <p:cNvPr id="87" name="Google Shape;87;p13"/>
          <p:cNvSpPr txBox="1"/>
          <p:nvPr>
            <p:ph idx="1" type="subTitle"/>
          </p:nvPr>
        </p:nvSpPr>
        <p:spPr>
          <a:xfrm>
            <a:off x="729625" y="3172900"/>
            <a:ext cx="7688100" cy="1135500"/>
          </a:xfrm>
          <a:prstGeom prst="rect">
            <a:avLst/>
          </a:prstGeom>
        </p:spPr>
        <p:txBody>
          <a:bodyPr anchorCtr="0" anchor="t" bIns="91425" lIns="91425" spcFirstLastPara="1" rIns="91425" wrap="square" tIns="91425">
            <a:noAutofit/>
          </a:bodyPr>
          <a:lstStyle/>
          <a:p>
            <a:pPr indent="0" lvl="0" marL="0" rtl="0" algn="l">
              <a:lnSpc>
                <a:spcPct val="80000"/>
              </a:lnSpc>
              <a:spcBef>
                <a:spcPts val="0"/>
              </a:spcBef>
              <a:spcAft>
                <a:spcPts val="0"/>
              </a:spcAft>
              <a:buSzPts val="688"/>
              <a:buNone/>
            </a:pPr>
            <a:r>
              <a:rPr lang="en" sz="1800"/>
              <a:t>Prepared by: </a:t>
            </a:r>
            <a:endParaRPr sz="1800"/>
          </a:p>
          <a:p>
            <a:pPr indent="0" lvl="0" marL="0" rtl="0" algn="l">
              <a:lnSpc>
                <a:spcPct val="80000"/>
              </a:lnSpc>
              <a:spcBef>
                <a:spcPts val="0"/>
              </a:spcBef>
              <a:spcAft>
                <a:spcPts val="0"/>
              </a:spcAft>
              <a:buSzPts val="688"/>
              <a:buNone/>
            </a:pPr>
            <a:r>
              <a:t/>
            </a:r>
            <a:endParaRPr sz="1800"/>
          </a:p>
          <a:p>
            <a:pPr indent="0" lvl="0" marL="0" rtl="0" algn="l">
              <a:lnSpc>
                <a:spcPct val="80000"/>
              </a:lnSpc>
              <a:spcBef>
                <a:spcPts val="0"/>
              </a:spcBef>
              <a:spcAft>
                <a:spcPts val="0"/>
              </a:spcAft>
              <a:buSzPts val="688"/>
              <a:buNone/>
            </a:pPr>
            <a:r>
              <a:rPr lang="en" sz="1800"/>
              <a:t>Edward Tiet (Vice-President Finance)</a:t>
            </a:r>
            <a:endParaRPr sz="1800"/>
          </a:p>
          <a:p>
            <a:pPr indent="0" lvl="0" marL="0" rtl="0" algn="l">
              <a:lnSpc>
                <a:spcPct val="80000"/>
              </a:lnSpc>
              <a:spcBef>
                <a:spcPts val="0"/>
              </a:spcBef>
              <a:spcAft>
                <a:spcPts val="0"/>
              </a:spcAft>
              <a:buSzPts val="688"/>
              <a:buNone/>
            </a:pPr>
            <a:r>
              <a:rPr b="1" lang="en" sz="1800" u="sng">
                <a:solidFill>
                  <a:schemeClr val="hlink"/>
                </a:solidFill>
                <a:hlinkClick r:id="rId3"/>
              </a:rPr>
              <a:t>esafin@ualberta.ca</a:t>
            </a:r>
            <a:endParaRPr b="1" sz="1800"/>
          </a:p>
          <a:p>
            <a:pPr indent="0" lvl="0" marL="0" rtl="0" algn="l">
              <a:lnSpc>
                <a:spcPct val="80000"/>
              </a:lnSpc>
              <a:spcBef>
                <a:spcPts val="0"/>
              </a:spcBef>
              <a:spcAft>
                <a:spcPts val="0"/>
              </a:spcAft>
              <a:buSzPts val="688"/>
              <a:buNone/>
            </a:pPr>
            <a:r>
              <a:t/>
            </a:r>
            <a:endParaRPr b="1" sz="1800"/>
          </a:p>
          <a:p>
            <a:pPr indent="0" lvl="0" marL="0" rtl="0" algn="l">
              <a:lnSpc>
                <a:spcPct val="80000"/>
              </a:lnSpc>
              <a:spcBef>
                <a:spcPts val="0"/>
              </a:spcBef>
              <a:spcAft>
                <a:spcPts val="0"/>
              </a:spcAft>
              <a:buSzPts val="688"/>
              <a:buNone/>
            </a:pPr>
            <a:r>
              <a:rPr b="1" lang="en" sz="1800"/>
              <a:t>Rowan Morris (Vice President External)</a:t>
            </a:r>
            <a:endParaRPr b="1" sz="1800"/>
          </a:p>
          <a:p>
            <a:pPr indent="0" lvl="0" marL="0" rtl="0" algn="l">
              <a:lnSpc>
                <a:spcPct val="80000"/>
              </a:lnSpc>
              <a:spcBef>
                <a:spcPts val="0"/>
              </a:spcBef>
              <a:spcAft>
                <a:spcPts val="0"/>
              </a:spcAft>
              <a:buSzPts val="688"/>
              <a:buNone/>
            </a:pPr>
            <a:r>
              <a:rPr b="1" lang="en" sz="1800"/>
              <a:t>esaext@ualberta.ca</a:t>
            </a:r>
            <a:endParaRPr b="1"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840"/>
              <a:t>Consultation of Students</a:t>
            </a:r>
            <a:endParaRPr sz="2840"/>
          </a:p>
        </p:txBody>
      </p:sp>
      <p:sp>
        <p:nvSpPr>
          <p:cNvPr id="163" name="Google Shape;163;p22"/>
          <p:cNvSpPr txBox="1"/>
          <p:nvPr>
            <p:ph idx="1" type="body"/>
          </p:nvPr>
        </p:nvSpPr>
        <p:spPr>
          <a:xfrm>
            <a:off x="6291475" y="2087200"/>
            <a:ext cx="2534400" cy="28641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latin typeface="Helvetica Neue"/>
                <a:ea typeface="Helvetica Neue"/>
                <a:cs typeface="Helvetica Neue"/>
                <a:sym typeface="Helvetica Neue"/>
              </a:rPr>
              <a:t>During a </a:t>
            </a:r>
            <a:r>
              <a:rPr lang="en">
                <a:latin typeface="Helvetica Neue"/>
                <a:ea typeface="Helvetica Neue"/>
                <a:cs typeface="Helvetica Neue"/>
                <a:sym typeface="Helvetica Neue"/>
              </a:rPr>
              <a:t>consultation</a:t>
            </a:r>
            <a:r>
              <a:rPr lang="en">
                <a:latin typeface="Helvetica Neue"/>
                <a:ea typeface="Helvetica Neue"/>
                <a:cs typeface="Helvetica Neue"/>
                <a:sym typeface="Helvetica Neue"/>
              </a:rPr>
              <a:t> with Education students, we have made the survey available to all students and have had 30 respondents at this point </a:t>
            </a:r>
            <a:endParaRPr>
              <a:latin typeface="Helvetica Neue"/>
              <a:ea typeface="Helvetica Neue"/>
              <a:cs typeface="Helvetica Neue"/>
              <a:sym typeface="Helvetica Neue"/>
            </a:endParaRPr>
          </a:p>
          <a:p>
            <a:pPr indent="0" lvl="0" marL="0" rtl="0" algn="l">
              <a:spcBef>
                <a:spcPts val="1200"/>
              </a:spcBef>
              <a:spcAft>
                <a:spcPts val="1200"/>
              </a:spcAft>
              <a:buNone/>
            </a:pPr>
            <a:r>
              <a:rPr lang="en">
                <a:latin typeface="Helvetica Neue"/>
                <a:ea typeface="Helvetica Neue"/>
                <a:cs typeface="Helvetica Neue"/>
                <a:sym typeface="Helvetica Neue"/>
              </a:rPr>
              <a:t>the majority of these students support the idea of having our FAMF being put into referendum in March 2022. We are still waiting for a large listserv email out to all undergraduate </a:t>
            </a:r>
            <a:r>
              <a:rPr lang="en">
                <a:latin typeface="Helvetica Neue"/>
                <a:ea typeface="Helvetica Neue"/>
                <a:cs typeface="Helvetica Neue"/>
                <a:sym typeface="Helvetica Neue"/>
              </a:rPr>
              <a:t>students in the faculty for their responses.</a:t>
            </a:r>
            <a:endParaRPr>
              <a:latin typeface="Helvetica Neue"/>
              <a:ea typeface="Helvetica Neue"/>
              <a:cs typeface="Helvetica Neue"/>
              <a:sym typeface="Helvetica Neue"/>
            </a:endParaRPr>
          </a:p>
        </p:txBody>
      </p:sp>
      <p:pic>
        <p:nvPicPr>
          <p:cNvPr descr="Forms response chart. Question title: Would you support this fee being put to a referendum in March of 2022? The fee would start being collected in Fall Term 2022.. Number of responses: 30 responses." id="164" name="Google Shape;164;p22"/>
          <p:cNvPicPr preferRelativeResize="0"/>
          <p:nvPr/>
        </p:nvPicPr>
        <p:blipFill>
          <a:blip r:embed="rId3">
            <a:alphaModFix/>
          </a:blip>
          <a:stretch>
            <a:fillRect/>
          </a:stretch>
        </p:blipFill>
        <p:spPr>
          <a:xfrm>
            <a:off x="207900" y="1975350"/>
            <a:ext cx="6083575" cy="275662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3"/>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Financial</a:t>
            </a:r>
            <a:r>
              <a:rPr lang="en"/>
              <a:t> </a:t>
            </a:r>
            <a:r>
              <a:rPr lang="en"/>
              <a:t>oversight of the fee	</a:t>
            </a:r>
            <a:endParaRPr/>
          </a:p>
        </p:txBody>
      </p:sp>
      <p:sp>
        <p:nvSpPr>
          <p:cNvPr id="170" name="Google Shape;170;p23"/>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419100" rtl="0" algn="just">
              <a:spcBef>
                <a:spcPts val="0"/>
              </a:spcBef>
              <a:spcAft>
                <a:spcPts val="0"/>
              </a:spcAft>
              <a:buNone/>
            </a:pPr>
            <a:r>
              <a:rPr lang="en" sz="1600">
                <a:solidFill>
                  <a:srgbClr val="000000"/>
                </a:solidFill>
                <a:latin typeface="Helvetica Neue"/>
                <a:ea typeface="Helvetica Neue"/>
                <a:cs typeface="Helvetica Neue"/>
                <a:sym typeface="Helvetica Neue"/>
              </a:rPr>
              <a:t>The fee will be overseen as per the ESA Finances Policy Document and ESA Constitution as they are currently written, in accordance with SU Bylaw 8200. This includes ongoing financial reporting by the ESA VP Finance and a yearly independent audit; the Finance Policy also requires a statement of the audit be submitted to ESA Council, the ATA and the Student Governance Advisor for full oversight and transparency. Additional oversight measures can be found in the ESA </a:t>
            </a:r>
            <a:r>
              <a:rPr lang="en" sz="1600" u="sng">
                <a:solidFill>
                  <a:srgbClr val="1155CC"/>
                </a:solidFill>
                <a:latin typeface="Helvetica Neue"/>
                <a:ea typeface="Helvetica Neue"/>
                <a:cs typeface="Helvetica Neue"/>
                <a:sym typeface="Helvetica Neue"/>
                <a:hlinkClick r:id="rId3">
                  <a:extLst>
                    <a:ext uri="{A12FA001-AC4F-418D-AE19-62706E023703}">
                      <ahyp:hlinkClr val="tx"/>
                    </a:ext>
                  </a:extLst>
                </a:hlinkClick>
              </a:rPr>
              <a:t> Finances Policy.</a:t>
            </a:r>
            <a:endParaRPr sz="17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4"/>
          <p:cNvSpPr txBox="1"/>
          <p:nvPr>
            <p:ph type="title"/>
          </p:nvPr>
        </p:nvSpPr>
        <p:spPr>
          <a:xfrm>
            <a:off x="727800" y="1812450"/>
            <a:ext cx="7688400" cy="1518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Goal of this Fee is to </a:t>
            </a:r>
            <a:r>
              <a:rPr b="0" lang="en"/>
              <a:t>better</a:t>
            </a:r>
            <a:r>
              <a:rPr lang="en"/>
              <a:t> the lives of education students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r>
              <a:rPr lang="en"/>
              <a:t>	</a:t>
            </a:r>
            <a:endParaRPr/>
          </a:p>
        </p:txBody>
      </p:sp>
      <p:sp>
        <p:nvSpPr>
          <p:cNvPr id="181" name="Google Shape;181;p25"/>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just">
              <a:lnSpc>
                <a:spcPct val="100000"/>
              </a:lnSpc>
              <a:spcBef>
                <a:spcPts val="0"/>
              </a:spcBef>
              <a:spcAft>
                <a:spcPts val="0"/>
              </a:spcAft>
              <a:buNone/>
            </a:pPr>
            <a:r>
              <a:rPr lang="en" sz="1200">
                <a:solidFill>
                  <a:srgbClr val="000000"/>
                </a:solidFill>
                <a:latin typeface="Helvetica Neue"/>
                <a:ea typeface="Helvetica Neue"/>
                <a:cs typeface="Helvetica Neue"/>
                <a:sym typeface="Helvetica Neue"/>
              </a:rPr>
              <a:t>The mandate of the Education Students’ Association is to create a community for all students within the Faculty of Education, provide leadership and a voice for all Education students, and perform valued services including opportunities for student involvement. With the continuation of FAMF, we will continue to be well-equipped to perform the services and events that help us create community in the Faculty. We would also be able to continue to focus our time on activities that directly serve students, like event-planning and advocacy work, as opposed to selling and distributing memberships. </a:t>
            </a:r>
            <a:endParaRPr sz="1200">
              <a:solidFill>
                <a:srgbClr val="000000"/>
              </a:solidFill>
              <a:latin typeface="Helvetica Neue"/>
              <a:ea typeface="Helvetica Neue"/>
              <a:cs typeface="Helvetica Neue"/>
              <a:sym typeface="Helvetica Neue"/>
            </a:endParaRPr>
          </a:p>
          <a:p>
            <a:pPr indent="0" lvl="0" marL="0" rtl="0" algn="just">
              <a:lnSpc>
                <a:spcPct val="100000"/>
              </a:lnSpc>
              <a:spcBef>
                <a:spcPts val="100"/>
              </a:spcBef>
              <a:spcAft>
                <a:spcPts val="0"/>
              </a:spcAft>
              <a:buNone/>
            </a:pPr>
            <a:r>
              <a:t/>
            </a:r>
            <a:endParaRPr sz="1200">
              <a:solidFill>
                <a:srgbClr val="000000"/>
              </a:solidFill>
              <a:latin typeface="Helvetica Neue"/>
              <a:ea typeface="Helvetica Neue"/>
              <a:cs typeface="Helvetica Neue"/>
              <a:sym typeface="Helvetica Neue"/>
            </a:endParaRPr>
          </a:p>
          <a:p>
            <a:pPr indent="0" lvl="0" marL="0" rtl="0" algn="just">
              <a:lnSpc>
                <a:spcPct val="100000"/>
              </a:lnSpc>
              <a:spcBef>
                <a:spcPts val="100"/>
              </a:spcBef>
              <a:spcAft>
                <a:spcPts val="100"/>
              </a:spcAft>
              <a:buNone/>
            </a:pPr>
            <a:r>
              <a:rPr lang="en" sz="1200">
                <a:solidFill>
                  <a:srgbClr val="000000"/>
                </a:solidFill>
                <a:latin typeface="Helvetica Neue"/>
                <a:ea typeface="Helvetica Neue"/>
                <a:cs typeface="Helvetica Neue"/>
                <a:sym typeface="Helvetica Neue"/>
              </a:rPr>
              <a:t>The ESA hopes you will approve our proposal for FAMF as it would allow us to better serve our mandate of helping Education students.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6"/>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Questions?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7"/>
          <p:cNvSpPr txBox="1"/>
          <p:nvPr>
            <p:ph type="title"/>
          </p:nvPr>
        </p:nvSpPr>
        <p:spPr>
          <a:xfrm>
            <a:off x="2206650" y="2102600"/>
            <a:ext cx="4730700" cy="68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6740"/>
              <a:t>Thank you!</a:t>
            </a:r>
            <a:endParaRPr sz="674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Purpose of the Fee</a:t>
            </a:r>
            <a:endParaRPr/>
          </a:p>
        </p:txBody>
      </p:sp>
      <p:pic>
        <p:nvPicPr>
          <p:cNvPr id="93" name="Google Shape;93;p14"/>
          <p:cNvPicPr preferRelativeResize="0"/>
          <p:nvPr/>
        </p:nvPicPr>
        <p:blipFill>
          <a:blip r:embed="rId3">
            <a:alphaModFix/>
          </a:blip>
          <a:stretch>
            <a:fillRect/>
          </a:stretch>
        </p:blipFill>
        <p:spPr>
          <a:xfrm>
            <a:off x="5807750" y="1975575"/>
            <a:ext cx="2031850" cy="2021700"/>
          </a:xfrm>
          <a:prstGeom prst="rect">
            <a:avLst/>
          </a:prstGeom>
          <a:noFill/>
          <a:ln>
            <a:noFill/>
          </a:ln>
        </p:spPr>
      </p:pic>
      <p:sp>
        <p:nvSpPr>
          <p:cNvPr id="94" name="Google Shape;94;p14"/>
          <p:cNvSpPr txBox="1"/>
          <p:nvPr/>
        </p:nvSpPr>
        <p:spPr>
          <a:xfrm>
            <a:off x="644500" y="2139825"/>
            <a:ext cx="4127100" cy="1693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
                <a:latin typeface="Lato"/>
                <a:ea typeface="Lato"/>
                <a:cs typeface="Lato"/>
                <a:sym typeface="Lato"/>
              </a:rPr>
              <a:t>Provide membership in the ATA</a:t>
            </a:r>
            <a:endParaRPr>
              <a:latin typeface="Lato"/>
              <a:ea typeface="Lato"/>
              <a:cs typeface="Lato"/>
              <a:sym typeface="Lato"/>
            </a:endParaRPr>
          </a:p>
          <a:p>
            <a:pPr indent="-317500" lvl="0" marL="457200" rtl="0" algn="l">
              <a:spcBef>
                <a:spcPts val="0"/>
              </a:spcBef>
              <a:spcAft>
                <a:spcPts val="0"/>
              </a:spcAft>
              <a:buSzPts val="1400"/>
              <a:buFont typeface="Lato"/>
              <a:buChar char="●"/>
            </a:pPr>
            <a:r>
              <a:rPr lang="en">
                <a:latin typeface="Lato"/>
                <a:ea typeface="Lato"/>
                <a:cs typeface="Lato"/>
                <a:sym typeface="Lato"/>
              </a:rPr>
              <a:t>Student local membership is needed for</a:t>
            </a:r>
            <a:endParaRPr>
              <a:latin typeface="Lato"/>
              <a:ea typeface="Lato"/>
              <a:cs typeface="Lato"/>
              <a:sym typeface="Lato"/>
            </a:endParaRPr>
          </a:p>
          <a:p>
            <a:pPr indent="-317500" lvl="1" marL="914400" rtl="0" algn="l">
              <a:spcBef>
                <a:spcPts val="0"/>
              </a:spcBef>
              <a:spcAft>
                <a:spcPts val="0"/>
              </a:spcAft>
              <a:buSzPts val="1400"/>
              <a:buFont typeface="Lato"/>
              <a:buChar char="○"/>
            </a:pPr>
            <a:r>
              <a:rPr lang="en">
                <a:latin typeface="Lato"/>
                <a:ea typeface="Lato"/>
                <a:cs typeface="Lato"/>
                <a:sym typeface="Lato"/>
              </a:rPr>
              <a:t>ATA library</a:t>
            </a:r>
            <a:endParaRPr>
              <a:latin typeface="Lato"/>
              <a:ea typeface="Lato"/>
              <a:cs typeface="Lato"/>
              <a:sym typeface="Lato"/>
            </a:endParaRPr>
          </a:p>
          <a:p>
            <a:pPr indent="-317500" lvl="1" marL="914400" rtl="0" algn="l">
              <a:spcBef>
                <a:spcPts val="0"/>
              </a:spcBef>
              <a:spcAft>
                <a:spcPts val="0"/>
              </a:spcAft>
              <a:buSzPts val="1400"/>
              <a:buFont typeface="Lato"/>
              <a:buChar char="○"/>
            </a:pPr>
            <a:r>
              <a:rPr lang="en">
                <a:latin typeface="Lato"/>
                <a:ea typeface="Lato"/>
                <a:cs typeface="Lato"/>
                <a:sym typeface="Lato"/>
              </a:rPr>
              <a:t>Membership in ATA specialist councils</a:t>
            </a:r>
            <a:endParaRPr>
              <a:latin typeface="Lato"/>
              <a:ea typeface="Lato"/>
              <a:cs typeface="Lato"/>
              <a:sym typeface="Lato"/>
            </a:endParaRPr>
          </a:p>
          <a:p>
            <a:pPr indent="-317500" lvl="1" marL="914400" rtl="0" algn="l">
              <a:spcBef>
                <a:spcPts val="0"/>
              </a:spcBef>
              <a:spcAft>
                <a:spcPts val="0"/>
              </a:spcAft>
              <a:buSzPts val="1400"/>
              <a:buFont typeface="Lato"/>
              <a:buChar char="○"/>
            </a:pPr>
            <a:r>
              <a:rPr lang="en">
                <a:latin typeface="Lato"/>
                <a:ea typeface="Lato"/>
                <a:cs typeface="Lato"/>
                <a:sym typeface="Lato"/>
              </a:rPr>
              <a:t>Attend Teachers convention</a:t>
            </a:r>
            <a:endParaRPr>
              <a:latin typeface="Lato"/>
              <a:ea typeface="Lato"/>
              <a:cs typeface="Lato"/>
              <a:sym typeface="Lato"/>
            </a:endParaRPr>
          </a:p>
          <a:p>
            <a:pPr indent="-317500" lvl="2" marL="1371600" rtl="0" algn="l">
              <a:spcBef>
                <a:spcPts val="0"/>
              </a:spcBef>
              <a:spcAft>
                <a:spcPts val="0"/>
              </a:spcAft>
              <a:buSzPts val="1400"/>
              <a:buFont typeface="Lato"/>
              <a:buChar char="■"/>
            </a:pPr>
            <a:r>
              <a:rPr lang="en">
                <a:latin typeface="Lato"/>
                <a:ea typeface="Lato"/>
                <a:cs typeface="Lato"/>
                <a:sym typeface="Lato"/>
              </a:rPr>
              <a:t>A requirement for fourth year students</a:t>
            </a:r>
            <a:endParaRPr>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Purpose of the Fee</a:t>
            </a:r>
            <a:endParaRPr/>
          </a:p>
        </p:txBody>
      </p:sp>
      <p:sp>
        <p:nvSpPr>
          <p:cNvPr id="100" name="Google Shape;100;p15"/>
          <p:cNvSpPr txBox="1"/>
          <p:nvPr/>
        </p:nvSpPr>
        <p:spPr>
          <a:xfrm>
            <a:off x="644500" y="2139825"/>
            <a:ext cx="4127100" cy="1693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Lato"/>
              <a:buChar char="●"/>
            </a:pPr>
            <a:r>
              <a:rPr lang="en">
                <a:latin typeface="Lato"/>
                <a:ea typeface="Lato"/>
                <a:cs typeface="Lato"/>
                <a:sym typeface="Lato"/>
              </a:rPr>
              <a:t>ESA Programming</a:t>
            </a:r>
            <a:endParaRPr>
              <a:latin typeface="Lato"/>
              <a:ea typeface="Lato"/>
              <a:cs typeface="Lato"/>
              <a:sym typeface="Lato"/>
            </a:endParaRPr>
          </a:p>
          <a:p>
            <a:pPr indent="-317500" lvl="1" marL="914400" rtl="0" algn="l">
              <a:spcBef>
                <a:spcPts val="0"/>
              </a:spcBef>
              <a:spcAft>
                <a:spcPts val="0"/>
              </a:spcAft>
              <a:buSzPts val="1400"/>
              <a:buFont typeface="Lato"/>
              <a:buChar char="○"/>
            </a:pPr>
            <a:r>
              <a:rPr lang="en">
                <a:latin typeface="Lato"/>
                <a:ea typeface="Lato"/>
                <a:cs typeface="Lato"/>
                <a:sym typeface="Lato"/>
              </a:rPr>
              <a:t>Professional Development Sessions</a:t>
            </a:r>
            <a:endParaRPr>
              <a:latin typeface="Lato"/>
              <a:ea typeface="Lato"/>
              <a:cs typeface="Lato"/>
              <a:sym typeface="Lato"/>
            </a:endParaRPr>
          </a:p>
          <a:p>
            <a:pPr indent="-317500" lvl="1" marL="914400" rtl="0" algn="l">
              <a:spcBef>
                <a:spcPts val="0"/>
              </a:spcBef>
              <a:spcAft>
                <a:spcPts val="0"/>
              </a:spcAft>
              <a:buSzPts val="1400"/>
              <a:buFont typeface="Lato"/>
              <a:buChar char="○"/>
            </a:pPr>
            <a:r>
              <a:rPr lang="en">
                <a:latin typeface="Lato"/>
                <a:ea typeface="Lato"/>
                <a:cs typeface="Lato"/>
                <a:sym typeface="Lato"/>
              </a:rPr>
              <a:t>Social events</a:t>
            </a:r>
            <a:endParaRPr>
              <a:latin typeface="Lato"/>
              <a:ea typeface="Lato"/>
              <a:cs typeface="Lato"/>
              <a:sym typeface="Lato"/>
            </a:endParaRPr>
          </a:p>
          <a:p>
            <a:pPr indent="-317500" lvl="1" marL="914400" rtl="0" algn="l">
              <a:spcBef>
                <a:spcPts val="0"/>
              </a:spcBef>
              <a:spcAft>
                <a:spcPts val="0"/>
              </a:spcAft>
              <a:buSzPts val="1400"/>
              <a:buFont typeface="Lato"/>
              <a:buChar char="○"/>
            </a:pPr>
            <a:r>
              <a:rPr lang="en">
                <a:latin typeface="Lato"/>
                <a:ea typeface="Lato"/>
                <a:cs typeface="Lato"/>
                <a:sym typeface="Lato"/>
              </a:rPr>
              <a:t>Mentorship programs</a:t>
            </a:r>
            <a:endParaRPr>
              <a:latin typeface="Lato"/>
              <a:ea typeface="Lato"/>
              <a:cs typeface="Lato"/>
              <a:sym typeface="Lato"/>
            </a:endParaRPr>
          </a:p>
          <a:p>
            <a:pPr indent="-317500" lvl="1" marL="914400" rtl="0" algn="l">
              <a:spcBef>
                <a:spcPts val="0"/>
              </a:spcBef>
              <a:spcAft>
                <a:spcPts val="0"/>
              </a:spcAft>
              <a:buSzPts val="1400"/>
              <a:buFont typeface="Lato"/>
              <a:buChar char="○"/>
            </a:pPr>
            <a:r>
              <a:rPr lang="en">
                <a:latin typeface="Lato"/>
                <a:ea typeface="Lato"/>
                <a:cs typeface="Lato"/>
                <a:sym typeface="Lato"/>
              </a:rPr>
              <a:t>Volunteer opportunities</a:t>
            </a:r>
            <a:endParaRPr>
              <a:latin typeface="Lato"/>
              <a:ea typeface="Lato"/>
              <a:cs typeface="Lato"/>
              <a:sym typeface="Lato"/>
            </a:endParaRPr>
          </a:p>
          <a:p>
            <a:pPr indent="-317500" lvl="1" marL="914400" rtl="0" algn="l">
              <a:spcBef>
                <a:spcPts val="0"/>
              </a:spcBef>
              <a:spcAft>
                <a:spcPts val="0"/>
              </a:spcAft>
              <a:buSzPts val="1400"/>
              <a:buFont typeface="Lato"/>
              <a:buChar char="○"/>
            </a:pPr>
            <a:r>
              <a:rPr lang="en">
                <a:latin typeface="Lato"/>
                <a:ea typeface="Lato"/>
                <a:cs typeface="Lato"/>
                <a:sym typeface="Lato"/>
              </a:rPr>
              <a:t>Graduation celebrations</a:t>
            </a:r>
            <a:endParaRPr>
              <a:latin typeface="Lato"/>
              <a:ea typeface="Lato"/>
              <a:cs typeface="Lato"/>
              <a:sym typeface="Lato"/>
            </a:endParaRPr>
          </a:p>
          <a:p>
            <a:pPr indent="-317500" lvl="0" marL="457200" rtl="0" algn="l">
              <a:spcBef>
                <a:spcPts val="0"/>
              </a:spcBef>
              <a:spcAft>
                <a:spcPts val="0"/>
              </a:spcAft>
              <a:buSzPts val="1400"/>
              <a:buFont typeface="Lato"/>
              <a:buChar char="●"/>
            </a:pPr>
            <a:r>
              <a:rPr lang="en">
                <a:latin typeface="Lato"/>
                <a:ea typeface="Lato"/>
                <a:cs typeface="Lato"/>
                <a:sym typeface="Lato"/>
              </a:rPr>
              <a:t>Create scholarships</a:t>
            </a:r>
            <a:endParaRPr>
              <a:latin typeface="Lato"/>
              <a:ea typeface="Lato"/>
              <a:cs typeface="Lato"/>
              <a:sym typeface="Lato"/>
            </a:endParaRPr>
          </a:p>
        </p:txBody>
      </p:sp>
      <p:pic>
        <p:nvPicPr>
          <p:cNvPr id="101" name="Google Shape;101;p15"/>
          <p:cNvPicPr preferRelativeResize="0"/>
          <p:nvPr/>
        </p:nvPicPr>
        <p:blipFill>
          <a:blip r:embed="rId3">
            <a:alphaModFix/>
          </a:blip>
          <a:stretch>
            <a:fillRect/>
          </a:stretch>
        </p:blipFill>
        <p:spPr>
          <a:xfrm>
            <a:off x="6059025" y="1601700"/>
            <a:ext cx="2172971" cy="29848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amount of the fee, who pays and how often?</a:t>
            </a:r>
            <a:endParaRPr/>
          </a:p>
        </p:txBody>
      </p:sp>
      <p:sp>
        <p:nvSpPr>
          <p:cNvPr id="107" name="Google Shape;107;p16"/>
          <p:cNvSpPr txBox="1"/>
          <p:nvPr/>
        </p:nvSpPr>
        <p:spPr>
          <a:xfrm>
            <a:off x="729450" y="3079550"/>
            <a:ext cx="6257400" cy="1662300"/>
          </a:xfrm>
          <a:prstGeom prst="rect">
            <a:avLst/>
          </a:prstGeom>
          <a:noFill/>
          <a:ln>
            <a:noFill/>
          </a:ln>
        </p:spPr>
        <p:txBody>
          <a:bodyPr anchorCtr="0" anchor="t" bIns="91425" lIns="91425" spcFirstLastPara="1" rIns="91425" wrap="square" tIns="91425">
            <a:spAutoFit/>
          </a:bodyPr>
          <a:lstStyle/>
          <a:p>
            <a:pPr indent="-381000" lvl="0" marL="457200" rtl="0" algn="l">
              <a:spcBef>
                <a:spcPts val="0"/>
              </a:spcBef>
              <a:spcAft>
                <a:spcPts val="0"/>
              </a:spcAft>
              <a:buClr>
                <a:schemeClr val="lt1"/>
              </a:buClr>
              <a:buSzPts val="2400"/>
              <a:buFont typeface="Lato"/>
              <a:buChar char="●"/>
            </a:pPr>
            <a:r>
              <a:rPr lang="en" sz="2400">
                <a:solidFill>
                  <a:schemeClr val="lt1"/>
                </a:solidFill>
                <a:latin typeface="Lato"/>
                <a:ea typeface="Lato"/>
                <a:cs typeface="Lato"/>
                <a:sym typeface="Lato"/>
              </a:rPr>
              <a:t>$8  per year</a:t>
            </a:r>
            <a:endParaRPr sz="2400">
              <a:solidFill>
                <a:schemeClr val="lt1"/>
              </a:solidFill>
              <a:latin typeface="Lato"/>
              <a:ea typeface="Lato"/>
              <a:cs typeface="Lato"/>
              <a:sym typeface="Lato"/>
            </a:endParaRPr>
          </a:p>
          <a:p>
            <a:pPr indent="-381000" lvl="0" marL="457200" rtl="0" algn="l">
              <a:spcBef>
                <a:spcPts val="0"/>
              </a:spcBef>
              <a:spcAft>
                <a:spcPts val="0"/>
              </a:spcAft>
              <a:buClr>
                <a:schemeClr val="lt1"/>
              </a:buClr>
              <a:buSzPts val="2400"/>
              <a:buFont typeface="Lato"/>
              <a:buChar char="●"/>
            </a:pPr>
            <a:r>
              <a:rPr lang="en" sz="2400">
                <a:solidFill>
                  <a:schemeClr val="lt1"/>
                </a:solidFill>
                <a:latin typeface="Lato"/>
                <a:ea typeface="Lato"/>
                <a:cs typeface="Lato"/>
                <a:sym typeface="Lato"/>
              </a:rPr>
              <a:t>Revisited</a:t>
            </a:r>
            <a:r>
              <a:rPr lang="en" sz="2400">
                <a:solidFill>
                  <a:schemeClr val="lt1"/>
                </a:solidFill>
                <a:latin typeface="Lato"/>
                <a:ea typeface="Lato"/>
                <a:cs typeface="Lato"/>
                <a:sym typeface="Lato"/>
              </a:rPr>
              <a:t> in 3 years </a:t>
            </a:r>
            <a:endParaRPr sz="2400">
              <a:solidFill>
                <a:schemeClr val="lt1"/>
              </a:solidFill>
              <a:latin typeface="Lato"/>
              <a:ea typeface="Lato"/>
              <a:cs typeface="Lato"/>
              <a:sym typeface="Lato"/>
            </a:endParaRPr>
          </a:p>
          <a:p>
            <a:pPr indent="-381000" lvl="0" marL="457200" rtl="0" algn="l">
              <a:spcBef>
                <a:spcPts val="0"/>
              </a:spcBef>
              <a:spcAft>
                <a:spcPts val="0"/>
              </a:spcAft>
              <a:buClr>
                <a:schemeClr val="lt1"/>
              </a:buClr>
              <a:buSzPts val="2400"/>
              <a:buFont typeface="Lato"/>
              <a:buChar char="●"/>
            </a:pPr>
            <a:r>
              <a:rPr lang="en" sz="2400">
                <a:solidFill>
                  <a:schemeClr val="lt1"/>
                </a:solidFill>
                <a:latin typeface="Lato"/>
                <a:ea typeface="Lato"/>
                <a:cs typeface="Lato"/>
                <a:sym typeface="Lato"/>
              </a:rPr>
              <a:t>Full time and part time students will pay the same</a:t>
            </a:r>
            <a:endParaRPr sz="2400">
              <a:solidFill>
                <a:schemeClr val="lt1"/>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Scope of the Membership Fee	</a:t>
            </a:r>
            <a:endParaRPr/>
          </a:p>
        </p:txBody>
      </p:sp>
      <p:sp>
        <p:nvSpPr>
          <p:cNvPr id="113" name="Google Shape;113;p17"/>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457200" rtl="0" algn="just">
              <a:spcBef>
                <a:spcPts val="0"/>
              </a:spcBef>
              <a:spcAft>
                <a:spcPts val="0"/>
              </a:spcAft>
              <a:buNone/>
            </a:pPr>
            <a:r>
              <a:rPr lang="en" sz="1700">
                <a:solidFill>
                  <a:srgbClr val="000000"/>
                </a:solidFill>
                <a:latin typeface="Helvetica Neue"/>
                <a:ea typeface="Helvetica Neue"/>
                <a:cs typeface="Helvetica Neue"/>
                <a:sym typeface="Helvetica Neue"/>
              </a:rPr>
              <a:t>This fee would be collected from </a:t>
            </a:r>
            <a:r>
              <a:rPr b="1" lang="en" sz="1700">
                <a:solidFill>
                  <a:srgbClr val="000000"/>
                </a:solidFill>
                <a:latin typeface="Helvetica Neue"/>
                <a:ea typeface="Helvetica Neue"/>
                <a:cs typeface="Helvetica Neue"/>
                <a:sym typeface="Helvetica Neue"/>
              </a:rPr>
              <a:t>all</a:t>
            </a:r>
            <a:r>
              <a:rPr b="1" lang="en" sz="1700">
                <a:solidFill>
                  <a:srgbClr val="000000"/>
                </a:solidFill>
                <a:latin typeface="Helvetica Neue"/>
                <a:ea typeface="Helvetica Neue"/>
                <a:cs typeface="Helvetica Neue"/>
                <a:sym typeface="Helvetica Neue"/>
              </a:rPr>
              <a:t> 3800</a:t>
            </a:r>
            <a:r>
              <a:rPr lang="en" sz="1700">
                <a:solidFill>
                  <a:srgbClr val="000000"/>
                </a:solidFill>
                <a:latin typeface="Helvetica Neue"/>
                <a:ea typeface="Helvetica Neue"/>
                <a:cs typeface="Helvetica Neue"/>
                <a:sym typeface="Helvetica Neue"/>
              </a:rPr>
              <a:t> undergraduate Education students who are eligible to be members of ATA student local #1 </a:t>
            </a:r>
            <a:endParaRPr sz="1700">
              <a:solidFill>
                <a:srgbClr val="000000"/>
              </a:solidFill>
              <a:latin typeface="Helvetica Neue"/>
              <a:ea typeface="Helvetica Neue"/>
              <a:cs typeface="Helvetica Neue"/>
              <a:sym typeface="Helvetica Neue"/>
            </a:endParaRPr>
          </a:p>
          <a:p>
            <a:pPr indent="-336550" lvl="0" marL="914400" rtl="0" algn="just">
              <a:spcBef>
                <a:spcPts val="0"/>
              </a:spcBef>
              <a:spcAft>
                <a:spcPts val="0"/>
              </a:spcAft>
              <a:buClr>
                <a:srgbClr val="000000"/>
              </a:buClr>
              <a:buSzPts val="1700"/>
              <a:buFont typeface="Helvetica Neue"/>
              <a:buChar char="●"/>
            </a:pPr>
            <a:r>
              <a:rPr lang="en" sz="1700">
                <a:solidFill>
                  <a:srgbClr val="000000"/>
                </a:solidFill>
                <a:latin typeface="Helvetica Neue"/>
                <a:ea typeface="Helvetica Neue"/>
                <a:cs typeface="Helvetica Neue"/>
                <a:sym typeface="Helvetica Neue"/>
              </a:rPr>
              <a:t>all full- and part-time undergraduate students at the University of Alberta</a:t>
            </a:r>
            <a:endParaRPr sz="1700">
              <a:solidFill>
                <a:srgbClr val="000000"/>
              </a:solidFill>
              <a:latin typeface="Helvetica Neue"/>
              <a:ea typeface="Helvetica Neue"/>
              <a:cs typeface="Helvetica Neue"/>
              <a:sym typeface="Helvetica Neu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When will the fee begin?	</a:t>
            </a:r>
            <a:endParaRPr/>
          </a:p>
        </p:txBody>
      </p:sp>
      <p:sp>
        <p:nvSpPr>
          <p:cNvPr id="119" name="Google Shape;119;p18"/>
          <p:cNvSpPr txBox="1"/>
          <p:nvPr>
            <p:ph idx="4294967295" type="body"/>
          </p:nvPr>
        </p:nvSpPr>
        <p:spPr>
          <a:xfrm>
            <a:off x="395700" y="3221900"/>
            <a:ext cx="7688700" cy="2261100"/>
          </a:xfrm>
          <a:prstGeom prst="rect">
            <a:avLst/>
          </a:prstGeom>
        </p:spPr>
        <p:txBody>
          <a:bodyPr anchorCtr="0" anchor="t" bIns="91425" lIns="91425" spcFirstLastPara="1" rIns="91425" wrap="square" tIns="91425">
            <a:normAutofit/>
          </a:bodyPr>
          <a:lstStyle/>
          <a:p>
            <a:pPr indent="0" lvl="0" marL="419100" rtl="0" algn="just">
              <a:spcBef>
                <a:spcPts val="0"/>
              </a:spcBef>
              <a:spcAft>
                <a:spcPts val="0"/>
              </a:spcAft>
              <a:buNone/>
            </a:pPr>
            <a:r>
              <a:rPr b="1" lang="en" sz="2200">
                <a:solidFill>
                  <a:schemeClr val="lt1"/>
                </a:solidFill>
              </a:rPr>
              <a:t>September 1 2022 until August 31 2025</a:t>
            </a:r>
            <a:endParaRPr b="1" sz="22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9"/>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Refund mechanism of the fee</a:t>
            </a:r>
            <a:endParaRPr/>
          </a:p>
        </p:txBody>
      </p:sp>
      <p:sp>
        <p:nvSpPr>
          <p:cNvPr id="125" name="Google Shape;125;p19"/>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2262" lvl="0" marL="457200" rtl="0" algn="just">
              <a:lnSpc>
                <a:spcPct val="190000"/>
              </a:lnSpc>
              <a:spcBef>
                <a:spcPts val="0"/>
              </a:spcBef>
              <a:spcAft>
                <a:spcPts val="0"/>
              </a:spcAft>
              <a:buClr>
                <a:srgbClr val="000000"/>
              </a:buClr>
              <a:buSzPts val="1475"/>
              <a:buFont typeface="Helvetica Neue"/>
              <a:buChar char="●"/>
            </a:pPr>
            <a:r>
              <a:rPr lang="en" sz="1475">
                <a:solidFill>
                  <a:srgbClr val="000000"/>
                </a:solidFill>
                <a:latin typeface="Helvetica Neue"/>
                <a:ea typeface="Helvetica Neue"/>
                <a:cs typeface="Helvetica Neue"/>
                <a:sym typeface="Helvetica Neue"/>
              </a:rPr>
              <a:t>Those who are philosophically opposed or unable to pay the fee shall be reimbursed the</a:t>
            </a:r>
            <a:r>
              <a:rPr b="1" lang="en" sz="1475">
                <a:solidFill>
                  <a:srgbClr val="000000"/>
                </a:solidFill>
                <a:latin typeface="Helvetica Neue"/>
                <a:ea typeface="Helvetica Neue"/>
                <a:cs typeface="Helvetica Neue"/>
                <a:sym typeface="Helvetica Neue"/>
              </a:rPr>
              <a:t> full amount</a:t>
            </a:r>
            <a:r>
              <a:rPr lang="en" sz="1475">
                <a:solidFill>
                  <a:srgbClr val="000000"/>
                </a:solidFill>
                <a:latin typeface="Helvetica Neue"/>
                <a:ea typeface="Helvetica Neue"/>
                <a:cs typeface="Helvetica Neue"/>
                <a:sym typeface="Helvetica Neue"/>
              </a:rPr>
              <a:t> of the fee. </a:t>
            </a:r>
            <a:endParaRPr sz="1475">
              <a:solidFill>
                <a:srgbClr val="000000"/>
              </a:solidFill>
              <a:latin typeface="Helvetica Neue"/>
              <a:ea typeface="Helvetica Neue"/>
              <a:cs typeface="Helvetica Neue"/>
              <a:sym typeface="Helvetica Neue"/>
            </a:endParaRPr>
          </a:p>
          <a:p>
            <a:pPr indent="-322262" lvl="0" marL="457200" rtl="0" algn="just">
              <a:lnSpc>
                <a:spcPct val="190000"/>
              </a:lnSpc>
              <a:spcBef>
                <a:spcPts val="0"/>
              </a:spcBef>
              <a:spcAft>
                <a:spcPts val="0"/>
              </a:spcAft>
              <a:buClr>
                <a:srgbClr val="000000"/>
              </a:buClr>
              <a:buSzPts val="1475"/>
              <a:buFont typeface="Helvetica Neue"/>
              <a:buChar char="●"/>
            </a:pPr>
            <a:r>
              <a:rPr lang="en" sz="1475">
                <a:solidFill>
                  <a:srgbClr val="000000"/>
                </a:solidFill>
                <a:latin typeface="Helvetica Neue"/>
                <a:ea typeface="Helvetica Neue"/>
                <a:cs typeface="Helvetica Neue"/>
                <a:sym typeface="Helvetica Neue"/>
              </a:rPr>
              <a:t>Students will have until </a:t>
            </a:r>
            <a:r>
              <a:rPr b="1" lang="en" sz="1475">
                <a:solidFill>
                  <a:srgbClr val="000000"/>
                </a:solidFill>
                <a:latin typeface="Helvetica Neue"/>
                <a:ea typeface="Helvetica Neue"/>
                <a:cs typeface="Helvetica Neue"/>
                <a:sym typeface="Helvetica Neue"/>
              </a:rPr>
              <a:t>October 31st</a:t>
            </a:r>
            <a:r>
              <a:rPr lang="en" sz="1475">
                <a:solidFill>
                  <a:srgbClr val="000000"/>
                </a:solidFill>
                <a:latin typeface="Helvetica Neue"/>
                <a:ea typeface="Helvetica Neue"/>
                <a:cs typeface="Helvetica Neue"/>
                <a:sym typeface="Helvetica Neue"/>
              </a:rPr>
              <a:t> to fill out a reimbursement form at the ESA office, and afterwards will be able to collect a cheque for the full amount of the fee. </a:t>
            </a:r>
            <a:endParaRPr sz="1475">
              <a:solidFill>
                <a:srgbClr val="000000"/>
              </a:solidFill>
              <a:latin typeface="Helvetica Neue"/>
              <a:ea typeface="Helvetica Neue"/>
              <a:cs typeface="Helvetica Neue"/>
              <a:sym typeface="Helvetica Neue"/>
            </a:endParaRPr>
          </a:p>
          <a:p>
            <a:pPr indent="-322262" lvl="0" marL="457200" rtl="0" algn="just">
              <a:lnSpc>
                <a:spcPct val="190000"/>
              </a:lnSpc>
              <a:spcBef>
                <a:spcPts val="0"/>
              </a:spcBef>
              <a:spcAft>
                <a:spcPts val="0"/>
              </a:spcAft>
              <a:buClr>
                <a:srgbClr val="000000"/>
              </a:buClr>
              <a:buSzPts val="1475"/>
              <a:buFont typeface="Helvetica Neue"/>
              <a:buChar char="●"/>
            </a:pPr>
            <a:r>
              <a:rPr lang="en" sz="1475">
                <a:solidFill>
                  <a:srgbClr val="000000"/>
                </a:solidFill>
                <a:latin typeface="Helvetica Neue"/>
                <a:ea typeface="Helvetica Neue"/>
                <a:cs typeface="Helvetica Neue"/>
                <a:sym typeface="Helvetica Neue"/>
              </a:rPr>
              <a:t>For international students and students who can not accept a cheque as a refund, they will get </a:t>
            </a:r>
            <a:r>
              <a:rPr lang="en" sz="1475">
                <a:solidFill>
                  <a:srgbClr val="000000"/>
                </a:solidFill>
                <a:latin typeface="Helvetica Neue"/>
                <a:ea typeface="Helvetica Neue"/>
                <a:cs typeface="Helvetica Neue"/>
                <a:sym typeface="Helvetica Neue"/>
              </a:rPr>
              <a:t>reimbursed</a:t>
            </a:r>
            <a:r>
              <a:rPr lang="en" sz="1475">
                <a:solidFill>
                  <a:srgbClr val="000000"/>
                </a:solidFill>
                <a:latin typeface="Helvetica Neue"/>
                <a:ea typeface="Helvetica Neue"/>
                <a:cs typeface="Helvetica Neue"/>
                <a:sym typeface="Helvetica Neue"/>
              </a:rPr>
              <a:t> through cash.</a:t>
            </a:r>
            <a:endParaRPr sz="156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idx="1" type="body"/>
          </p:nvPr>
        </p:nvSpPr>
        <p:spPr>
          <a:xfrm>
            <a:off x="4224750" y="708400"/>
            <a:ext cx="4678200" cy="3803100"/>
          </a:xfrm>
          <a:prstGeom prst="rect">
            <a:avLst/>
          </a:prstGeom>
        </p:spPr>
        <p:txBody>
          <a:bodyPr anchorCtr="0" anchor="t" bIns="91425" lIns="91425" spcFirstLastPara="1" rIns="91425" wrap="square" tIns="91425">
            <a:noAutofit/>
          </a:bodyPr>
          <a:lstStyle/>
          <a:p>
            <a:pPr indent="0" lvl="0" marL="419100" rtl="0" algn="just">
              <a:spcBef>
                <a:spcPts val="0"/>
              </a:spcBef>
              <a:spcAft>
                <a:spcPts val="0"/>
              </a:spcAft>
              <a:buSzPts val="770"/>
              <a:buNone/>
            </a:pPr>
            <a:r>
              <a:t/>
            </a:r>
            <a:endParaRPr sz="1030">
              <a:solidFill>
                <a:srgbClr val="000000"/>
              </a:solidFill>
              <a:highlight>
                <a:srgbClr val="FFFFFF"/>
              </a:highlight>
              <a:latin typeface="Helvetica Neue"/>
              <a:ea typeface="Helvetica Neue"/>
              <a:cs typeface="Helvetica Neue"/>
              <a:sym typeface="Helvetica Neue"/>
            </a:endParaRPr>
          </a:p>
          <a:p>
            <a:pPr indent="0" lvl="0" marL="419100" rtl="0" algn="just">
              <a:spcBef>
                <a:spcPts val="0"/>
              </a:spcBef>
              <a:spcAft>
                <a:spcPts val="0"/>
              </a:spcAft>
              <a:buSzPts val="770"/>
              <a:buNone/>
            </a:pPr>
            <a:r>
              <a:t/>
            </a:r>
            <a:endParaRPr sz="939">
              <a:solidFill>
                <a:srgbClr val="000000"/>
              </a:solidFill>
              <a:latin typeface="Helvetica Neue"/>
              <a:ea typeface="Helvetica Neue"/>
              <a:cs typeface="Helvetica Neue"/>
              <a:sym typeface="Helvetica Neue"/>
            </a:endParaRPr>
          </a:p>
          <a:p>
            <a:pPr indent="0" lvl="0" marL="419100" rtl="0" algn="just">
              <a:spcBef>
                <a:spcPts val="0"/>
              </a:spcBef>
              <a:spcAft>
                <a:spcPts val="0"/>
              </a:spcAft>
              <a:buSzPts val="770"/>
              <a:buNone/>
            </a:pPr>
            <a:r>
              <a:t/>
            </a:r>
            <a:endParaRPr sz="939">
              <a:solidFill>
                <a:srgbClr val="000000"/>
              </a:solidFill>
              <a:latin typeface="Helvetica Neue"/>
              <a:ea typeface="Helvetica Neue"/>
              <a:cs typeface="Helvetica Neue"/>
              <a:sym typeface="Helvetica Neue"/>
            </a:endParaRPr>
          </a:p>
          <a:p>
            <a:pPr indent="0" lvl="0" marL="0" rtl="0" algn="just">
              <a:spcBef>
                <a:spcPts val="0"/>
              </a:spcBef>
              <a:spcAft>
                <a:spcPts val="0"/>
              </a:spcAft>
              <a:buSzPts val="770"/>
              <a:buNone/>
            </a:pPr>
            <a:r>
              <a:t/>
            </a:r>
            <a:endParaRPr sz="939">
              <a:solidFill>
                <a:srgbClr val="000000"/>
              </a:solidFill>
              <a:latin typeface="Helvetica Neue"/>
              <a:ea typeface="Helvetica Neue"/>
              <a:cs typeface="Helvetica Neue"/>
              <a:sym typeface="Helvetica Neue"/>
            </a:endParaRPr>
          </a:p>
        </p:txBody>
      </p:sp>
      <p:pic>
        <p:nvPicPr>
          <p:cNvPr id="131" name="Google Shape;131;p20" title="Chart"/>
          <p:cNvPicPr preferRelativeResize="0"/>
          <p:nvPr/>
        </p:nvPicPr>
        <p:blipFill>
          <a:blip r:embed="rId3">
            <a:alphaModFix/>
          </a:blip>
          <a:stretch>
            <a:fillRect/>
          </a:stretch>
        </p:blipFill>
        <p:spPr>
          <a:xfrm>
            <a:off x="1501750" y="1226230"/>
            <a:ext cx="5602101" cy="3463969"/>
          </a:xfrm>
          <a:prstGeom prst="rect">
            <a:avLst/>
          </a:prstGeom>
          <a:noFill/>
          <a:ln>
            <a:noFill/>
          </a:ln>
        </p:spPr>
      </p:pic>
      <p:sp>
        <p:nvSpPr>
          <p:cNvPr id="132" name="Google Shape;132;p20"/>
          <p:cNvSpPr txBox="1"/>
          <p:nvPr/>
        </p:nvSpPr>
        <p:spPr>
          <a:xfrm>
            <a:off x="1418975" y="2068650"/>
            <a:ext cx="9351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latin typeface="Lato"/>
                <a:ea typeface="Lato"/>
                <a:cs typeface="Lato"/>
                <a:sym typeface="Lato"/>
              </a:rPr>
              <a:t>$7,800</a:t>
            </a:r>
            <a:endParaRPr sz="1500">
              <a:latin typeface="Lato"/>
              <a:ea typeface="Lato"/>
              <a:cs typeface="Lato"/>
              <a:sym typeface="Lato"/>
            </a:endParaRPr>
          </a:p>
        </p:txBody>
      </p:sp>
      <p:sp>
        <p:nvSpPr>
          <p:cNvPr id="133" name="Google Shape;133;p20"/>
          <p:cNvSpPr txBox="1"/>
          <p:nvPr/>
        </p:nvSpPr>
        <p:spPr>
          <a:xfrm>
            <a:off x="1110050" y="3911900"/>
            <a:ext cx="9351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Lato"/>
                <a:ea typeface="Lato"/>
                <a:cs typeface="Lato"/>
                <a:sym typeface="Lato"/>
              </a:rPr>
              <a:t>$6,240</a:t>
            </a:r>
            <a:endParaRPr sz="1600">
              <a:latin typeface="Lato"/>
              <a:ea typeface="Lato"/>
              <a:cs typeface="Lato"/>
              <a:sym typeface="Lato"/>
            </a:endParaRPr>
          </a:p>
        </p:txBody>
      </p:sp>
      <p:sp>
        <p:nvSpPr>
          <p:cNvPr id="134" name="Google Shape;134;p20"/>
          <p:cNvSpPr txBox="1"/>
          <p:nvPr/>
        </p:nvSpPr>
        <p:spPr>
          <a:xfrm>
            <a:off x="1573425" y="4495800"/>
            <a:ext cx="9351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Lato"/>
                <a:ea typeface="Lato"/>
                <a:cs typeface="Lato"/>
                <a:sym typeface="Lato"/>
              </a:rPr>
              <a:t>$468.00</a:t>
            </a:r>
            <a:endParaRPr sz="1600">
              <a:latin typeface="Lato"/>
              <a:ea typeface="Lato"/>
              <a:cs typeface="Lato"/>
              <a:sym typeface="Lato"/>
            </a:endParaRPr>
          </a:p>
        </p:txBody>
      </p:sp>
      <p:sp>
        <p:nvSpPr>
          <p:cNvPr id="135" name="Google Shape;135;p20"/>
          <p:cNvSpPr txBox="1"/>
          <p:nvPr/>
        </p:nvSpPr>
        <p:spPr>
          <a:xfrm>
            <a:off x="5967425" y="1683750"/>
            <a:ext cx="30000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300">
                <a:latin typeface="Lato"/>
                <a:ea typeface="Lato"/>
                <a:cs typeface="Lato"/>
                <a:sym typeface="Lato"/>
              </a:rPr>
              <a:t>$4836.00</a:t>
            </a:r>
            <a:endParaRPr sz="1300">
              <a:latin typeface="Lato"/>
              <a:ea typeface="Lato"/>
              <a:cs typeface="Lato"/>
              <a:sym typeface="Lato"/>
            </a:endParaRPr>
          </a:p>
        </p:txBody>
      </p:sp>
      <p:sp>
        <p:nvSpPr>
          <p:cNvPr id="136" name="Google Shape;136;p20"/>
          <p:cNvSpPr txBox="1"/>
          <p:nvPr/>
        </p:nvSpPr>
        <p:spPr>
          <a:xfrm>
            <a:off x="5967425" y="2401650"/>
            <a:ext cx="3000000" cy="50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$1560.00</a:t>
            </a:r>
            <a:endParaRPr>
              <a:latin typeface="Lato"/>
              <a:ea typeface="Lato"/>
              <a:cs typeface="Lato"/>
              <a:sym typeface="Lato"/>
            </a:endParaRPr>
          </a:p>
          <a:p>
            <a:pPr indent="0" lvl="0" marL="0" rtl="0" algn="l">
              <a:spcBef>
                <a:spcPts val="0"/>
              </a:spcBef>
              <a:spcAft>
                <a:spcPts val="0"/>
              </a:spcAft>
              <a:buNone/>
            </a:pPr>
            <a:r>
              <a:t/>
            </a:r>
            <a:endParaRPr sz="700">
              <a:latin typeface="Lato"/>
              <a:ea typeface="Lato"/>
              <a:cs typeface="Lato"/>
              <a:sym typeface="Lato"/>
            </a:endParaRPr>
          </a:p>
        </p:txBody>
      </p:sp>
      <p:sp>
        <p:nvSpPr>
          <p:cNvPr id="137" name="Google Shape;137;p20"/>
          <p:cNvSpPr txBox="1"/>
          <p:nvPr/>
        </p:nvSpPr>
        <p:spPr>
          <a:xfrm>
            <a:off x="5967425" y="324255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$4680.00</a:t>
            </a:r>
            <a:endParaRPr>
              <a:latin typeface="Lato"/>
              <a:ea typeface="Lato"/>
              <a:cs typeface="Lato"/>
              <a:sym typeface="Lato"/>
            </a:endParaRPr>
          </a:p>
        </p:txBody>
      </p:sp>
      <p:sp>
        <p:nvSpPr>
          <p:cNvPr id="138" name="Google Shape;138;p20"/>
          <p:cNvSpPr txBox="1"/>
          <p:nvPr/>
        </p:nvSpPr>
        <p:spPr>
          <a:xfrm>
            <a:off x="5902950" y="394280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$936.00</a:t>
            </a:r>
            <a:endParaRPr sz="1900">
              <a:latin typeface="Lato"/>
              <a:ea typeface="Lato"/>
              <a:cs typeface="Lato"/>
              <a:sym typeface="Lato"/>
            </a:endParaRPr>
          </a:p>
        </p:txBody>
      </p:sp>
      <p:sp>
        <p:nvSpPr>
          <p:cNvPr id="139" name="Google Shape;139;p20"/>
          <p:cNvSpPr txBox="1"/>
          <p:nvPr/>
        </p:nvSpPr>
        <p:spPr>
          <a:xfrm>
            <a:off x="5902950" y="4503600"/>
            <a:ext cx="40014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latin typeface="Lato"/>
                <a:ea typeface="Lato"/>
                <a:cs typeface="Lato"/>
                <a:sym typeface="Lato"/>
              </a:rPr>
              <a:t>$4680.00</a:t>
            </a:r>
            <a:endParaRPr sz="1500">
              <a:latin typeface="Lato"/>
              <a:ea typeface="Lato"/>
              <a:cs typeface="Lato"/>
              <a:sym typeface="Lato"/>
            </a:endParaRPr>
          </a:p>
        </p:txBody>
      </p:sp>
      <p:sp>
        <p:nvSpPr>
          <p:cNvPr id="140" name="Google Shape;140;p20"/>
          <p:cNvSpPr txBox="1"/>
          <p:nvPr/>
        </p:nvSpPr>
        <p:spPr>
          <a:xfrm>
            <a:off x="2903450" y="708400"/>
            <a:ext cx="27987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Lato"/>
                <a:ea typeface="Lato"/>
                <a:cs typeface="Lato"/>
                <a:sym typeface="Lato"/>
              </a:rPr>
              <a:t>Predicted Budget: $31,200</a:t>
            </a:r>
            <a:endParaRPr sz="1600">
              <a:latin typeface="Lato"/>
              <a:ea typeface="Lato"/>
              <a:cs typeface="Lato"/>
              <a:sym typeface="Lato"/>
            </a:endParaRPr>
          </a:p>
        </p:txBody>
      </p:sp>
      <p:sp>
        <p:nvSpPr>
          <p:cNvPr id="141" name="Google Shape;141;p20"/>
          <p:cNvSpPr txBox="1"/>
          <p:nvPr>
            <p:ph type="title"/>
          </p:nvPr>
        </p:nvSpPr>
        <p:spPr>
          <a:xfrm>
            <a:off x="458450" y="11395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Allocation of the fee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1"/>
          <p:cNvSpPr txBox="1"/>
          <p:nvPr>
            <p:ph idx="1" type="body"/>
          </p:nvPr>
        </p:nvSpPr>
        <p:spPr>
          <a:xfrm>
            <a:off x="4224750" y="708400"/>
            <a:ext cx="4678200" cy="3803100"/>
          </a:xfrm>
          <a:prstGeom prst="rect">
            <a:avLst/>
          </a:prstGeom>
        </p:spPr>
        <p:txBody>
          <a:bodyPr anchorCtr="0" anchor="t" bIns="91425" lIns="91425" spcFirstLastPara="1" rIns="91425" wrap="square" tIns="91425">
            <a:noAutofit/>
          </a:bodyPr>
          <a:lstStyle/>
          <a:p>
            <a:pPr indent="0" lvl="0" marL="419100" rtl="0" algn="just">
              <a:spcBef>
                <a:spcPts val="0"/>
              </a:spcBef>
              <a:spcAft>
                <a:spcPts val="0"/>
              </a:spcAft>
              <a:buSzPts val="770"/>
              <a:buNone/>
            </a:pPr>
            <a:r>
              <a:t/>
            </a:r>
            <a:endParaRPr sz="1030">
              <a:solidFill>
                <a:srgbClr val="000000"/>
              </a:solidFill>
              <a:highlight>
                <a:srgbClr val="FFFFFF"/>
              </a:highlight>
              <a:latin typeface="Helvetica Neue"/>
              <a:ea typeface="Helvetica Neue"/>
              <a:cs typeface="Helvetica Neue"/>
              <a:sym typeface="Helvetica Neue"/>
            </a:endParaRPr>
          </a:p>
          <a:p>
            <a:pPr indent="0" lvl="0" marL="419100" rtl="0" algn="just">
              <a:spcBef>
                <a:spcPts val="0"/>
              </a:spcBef>
              <a:spcAft>
                <a:spcPts val="0"/>
              </a:spcAft>
              <a:buSzPts val="770"/>
              <a:buNone/>
            </a:pPr>
            <a:r>
              <a:t/>
            </a:r>
            <a:endParaRPr sz="939">
              <a:solidFill>
                <a:srgbClr val="000000"/>
              </a:solidFill>
              <a:latin typeface="Helvetica Neue"/>
              <a:ea typeface="Helvetica Neue"/>
              <a:cs typeface="Helvetica Neue"/>
              <a:sym typeface="Helvetica Neue"/>
            </a:endParaRPr>
          </a:p>
          <a:p>
            <a:pPr indent="0" lvl="0" marL="419100" rtl="0" algn="just">
              <a:spcBef>
                <a:spcPts val="0"/>
              </a:spcBef>
              <a:spcAft>
                <a:spcPts val="0"/>
              </a:spcAft>
              <a:buSzPts val="770"/>
              <a:buNone/>
            </a:pPr>
            <a:r>
              <a:t/>
            </a:r>
            <a:endParaRPr sz="939">
              <a:solidFill>
                <a:srgbClr val="000000"/>
              </a:solidFill>
              <a:latin typeface="Helvetica Neue"/>
              <a:ea typeface="Helvetica Neue"/>
              <a:cs typeface="Helvetica Neue"/>
              <a:sym typeface="Helvetica Neue"/>
            </a:endParaRPr>
          </a:p>
          <a:p>
            <a:pPr indent="0" lvl="0" marL="0" rtl="0" algn="just">
              <a:spcBef>
                <a:spcPts val="0"/>
              </a:spcBef>
              <a:spcAft>
                <a:spcPts val="0"/>
              </a:spcAft>
              <a:buSzPts val="770"/>
              <a:buNone/>
            </a:pPr>
            <a:r>
              <a:t/>
            </a:r>
            <a:endParaRPr sz="939">
              <a:solidFill>
                <a:srgbClr val="000000"/>
              </a:solidFill>
              <a:latin typeface="Helvetica Neue"/>
              <a:ea typeface="Helvetica Neue"/>
              <a:cs typeface="Helvetica Neue"/>
              <a:sym typeface="Helvetica Neue"/>
            </a:endParaRPr>
          </a:p>
        </p:txBody>
      </p:sp>
      <p:pic>
        <p:nvPicPr>
          <p:cNvPr id="147" name="Google Shape;147;p21" title="Chart"/>
          <p:cNvPicPr preferRelativeResize="0"/>
          <p:nvPr/>
        </p:nvPicPr>
        <p:blipFill>
          <a:blip r:embed="rId3">
            <a:alphaModFix/>
          </a:blip>
          <a:stretch>
            <a:fillRect/>
          </a:stretch>
        </p:blipFill>
        <p:spPr>
          <a:xfrm>
            <a:off x="1501750" y="1226230"/>
            <a:ext cx="5602101" cy="3463969"/>
          </a:xfrm>
          <a:prstGeom prst="rect">
            <a:avLst/>
          </a:prstGeom>
          <a:noFill/>
          <a:ln>
            <a:noFill/>
          </a:ln>
        </p:spPr>
      </p:pic>
      <p:sp>
        <p:nvSpPr>
          <p:cNvPr id="148" name="Google Shape;148;p21"/>
          <p:cNvSpPr txBox="1"/>
          <p:nvPr/>
        </p:nvSpPr>
        <p:spPr>
          <a:xfrm>
            <a:off x="1418975" y="2068650"/>
            <a:ext cx="9351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latin typeface="Lato"/>
                <a:ea typeface="Lato"/>
                <a:cs typeface="Lato"/>
                <a:sym typeface="Lato"/>
              </a:rPr>
              <a:t>$7,800</a:t>
            </a:r>
            <a:endParaRPr sz="1500">
              <a:latin typeface="Lato"/>
              <a:ea typeface="Lato"/>
              <a:cs typeface="Lato"/>
              <a:sym typeface="Lato"/>
            </a:endParaRPr>
          </a:p>
        </p:txBody>
      </p:sp>
      <p:sp>
        <p:nvSpPr>
          <p:cNvPr id="149" name="Google Shape;149;p21"/>
          <p:cNvSpPr txBox="1"/>
          <p:nvPr/>
        </p:nvSpPr>
        <p:spPr>
          <a:xfrm>
            <a:off x="1110050" y="3911900"/>
            <a:ext cx="9351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Lato"/>
                <a:ea typeface="Lato"/>
                <a:cs typeface="Lato"/>
                <a:sym typeface="Lato"/>
              </a:rPr>
              <a:t>$6,240</a:t>
            </a:r>
            <a:endParaRPr sz="1600">
              <a:latin typeface="Lato"/>
              <a:ea typeface="Lato"/>
              <a:cs typeface="Lato"/>
              <a:sym typeface="Lato"/>
            </a:endParaRPr>
          </a:p>
        </p:txBody>
      </p:sp>
      <p:sp>
        <p:nvSpPr>
          <p:cNvPr id="150" name="Google Shape;150;p21"/>
          <p:cNvSpPr txBox="1"/>
          <p:nvPr/>
        </p:nvSpPr>
        <p:spPr>
          <a:xfrm>
            <a:off x="1573425" y="4495800"/>
            <a:ext cx="9351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Lato"/>
                <a:ea typeface="Lato"/>
                <a:cs typeface="Lato"/>
                <a:sym typeface="Lato"/>
              </a:rPr>
              <a:t>$468.00</a:t>
            </a:r>
            <a:endParaRPr sz="1600">
              <a:latin typeface="Lato"/>
              <a:ea typeface="Lato"/>
              <a:cs typeface="Lato"/>
              <a:sym typeface="Lato"/>
            </a:endParaRPr>
          </a:p>
        </p:txBody>
      </p:sp>
      <p:sp>
        <p:nvSpPr>
          <p:cNvPr id="151" name="Google Shape;151;p21"/>
          <p:cNvSpPr txBox="1"/>
          <p:nvPr/>
        </p:nvSpPr>
        <p:spPr>
          <a:xfrm>
            <a:off x="5967425" y="1683750"/>
            <a:ext cx="30000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300">
                <a:latin typeface="Lato"/>
                <a:ea typeface="Lato"/>
                <a:cs typeface="Lato"/>
                <a:sym typeface="Lato"/>
              </a:rPr>
              <a:t>$4836.00</a:t>
            </a:r>
            <a:endParaRPr sz="1300">
              <a:latin typeface="Lato"/>
              <a:ea typeface="Lato"/>
              <a:cs typeface="Lato"/>
              <a:sym typeface="Lato"/>
            </a:endParaRPr>
          </a:p>
        </p:txBody>
      </p:sp>
      <p:sp>
        <p:nvSpPr>
          <p:cNvPr id="152" name="Google Shape;152;p21"/>
          <p:cNvSpPr txBox="1"/>
          <p:nvPr/>
        </p:nvSpPr>
        <p:spPr>
          <a:xfrm>
            <a:off x="5967425" y="2401650"/>
            <a:ext cx="3000000" cy="50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$1560.00</a:t>
            </a:r>
            <a:endParaRPr>
              <a:latin typeface="Lato"/>
              <a:ea typeface="Lato"/>
              <a:cs typeface="Lato"/>
              <a:sym typeface="Lato"/>
            </a:endParaRPr>
          </a:p>
          <a:p>
            <a:pPr indent="0" lvl="0" marL="0" rtl="0" algn="l">
              <a:spcBef>
                <a:spcPts val="0"/>
              </a:spcBef>
              <a:spcAft>
                <a:spcPts val="0"/>
              </a:spcAft>
              <a:buNone/>
            </a:pPr>
            <a:r>
              <a:t/>
            </a:r>
            <a:endParaRPr sz="700">
              <a:latin typeface="Lato"/>
              <a:ea typeface="Lato"/>
              <a:cs typeface="Lato"/>
              <a:sym typeface="Lato"/>
            </a:endParaRPr>
          </a:p>
        </p:txBody>
      </p:sp>
      <p:sp>
        <p:nvSpPr>
          <p:cNvPr id="153" name="Google Shape;153;p21"/>
          <p:cNvSpPr txBox="1"/>
          <p:nvPr/>
        </p:nvSpPr>
        <p:spPr>
          <a:xfrm>
            <a:off x="5967425" y="324255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$4680.00</a:t>
            </a:r>
            <a:endParaRPr>
              <a:latin typeface="Lato"/>
              <a:ea typeface="Lato"/>
              <a:cs typeface="Lato"/>
              <a:sym typeface="Lato"/>
            </a:endParaRPr>
          </a:p>
        </p:txBody>
      </p:sp>
      <p:sp>
        <p:nvSpPr>
          <p:cNvPr id="154" name="Google Shape;154;p21"/>
          <p:cNvSpPr txBox="1"/>
          <p:nvPr/>
        </p:nvSpPr>
        <p:spPr>
          <a:xfrm>
            <a:off x="5902950" y="394280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$936.00</a:t>
            </a:r>
            <a:endParaRPr sz="1900">
              <a:latin typeface="Lato"/>
              <a:ea typeface="Lato"/>
              <a:cs typeface="Lato"/>
              <a:sym typeface="Lato"/>
            </a:endParaRPr>
          </a:p>
        </p:txBody>
      </p:sp>
      <p:sp>
        <p:nvSpPr>
          <p:cNvPr id="155" name="Google Shape;155;p21"/>
          <p:cNvSpPr txBox="1"/>
          <p:nvPr/>
        </p:nvSpPr>
        <p:spPr>
          <a:xfrm>
            <a:off x="5902950" y="4503600"/>
            <a:ext cx="40014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latin typeface="Lato"/>
                <a:ea typeface="Lato"/>
                <a:cs typeface="Lato"/>
                <a:sym typeface="Lato"/>
              </a:rPr>
              <a:t>$4680.00</a:t>
            </a:r>
            <a:endParaRPr sz="1500">
              <a:latin typeface="Lato"/>
              <a:ea typeface="Lato"/>
              <a:cs typeface="Lato"/>
              <a:sym typeface="Lato"/>
            </a:endParaRPr>
          </a:p>
        </p:txBody>
      </p:sp>
      <p:sp>
        <p:nvSpPr>
          <p:cNvPr id="156" name="Google Shape;156;p21"/>
          <p:cNvSpPr txBox="1"/>
          <p:nvPr/>
        </p:nvSpPr>
        <p:spPr>
          <a:xfrm>
            <a:off x="2903450" y="708400"/>
            <a:ext cx="27987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Lato"/>
                <a:ea typeface="Lato"/>
                <a:cs typeface="Lato"/>
                <a:sym typeface="Lato"/>
              </a:rPr>
              <a:t>Predicted Budget: $31,200</a:t>
            </a:r>
            <a:endParaRPr sz="1600">
              <a:latin typeface="Lato"/>
              <a:ea typeface="Lato"/>
              <a:cs typeface="Lato"/>
              <a:sym typeface="Lato"/>
            </a:endParaRPr>
          </a:p>
        </p:txBody>
      </p:sp>
      <p:sp>
        <p:nvSpPr>
          <p:cNvPr id="157" name="Google Shape;157;p21"/>
          <p:cNvSpPr txBox="1"/>
          <p:nvPr>
            <p:ph type="title"/>
          </p:nvPr>
        </p:nvSpPr>
        <p:spPr>
          <a:xfrm>
            <a:off x="458450" y="113950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Allocation of the fee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