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36"/>
  </p:notesMasterIdLst>
  <p:sldIdLst>
    <p:sldId id="256" r:id="rId15"/>
    <p:sldId id="290" r:id="rId16"/>
    <p:sldId id="293" r:id="rId17"/>
    <p:sldId id="297" r:id="rId18"/>
    <p:sldId id="260" r:id="rId19"/>
    <p:sldId id="294" r:id="rId20"/>
    <p:sldId id="257" r:id="rId21"/>
    <p:sldId id="291" r:id="rId22"/>
    <p:sldId id="295" r:id="rId23"/>
    <p:sldId id="296" r:id="rId24"/>
    <p:sldId id="279" r:id="rId25"/>
    <p:sldId id="300" r:id="rId26"/>
    <p:sldId id="301" r:id="rId27"/>
    <p:sldId id="278" r:id="rId28"/>
    <p:sldId id="299" r:id="rId29"/>
    <p:sldId id="281" r:id="rId30"/>
    <p:sldId id="275" r:id="rId31"/>
    <p:sldId id="298" r:id="rId32"/>
    <p:sldId id="277" r:id="rId33"/>
    <p:sldId id="288" r:id="rId34"/>
    <p:sldId id="268" r:id="rId3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E90"/>
    <a:srgbClr val="A3DA93"/>
    <a:srgbClr val="5B8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6" autoAdjust="0"/>
    <p:restoredTop sz="81199" autoAdjust="0"/>
  </p:normalViewPr>
  <p:slideViewPr>
    <p:cSldViewPr>
      <p:cViewPr>
        <p:scale>
          <a:sx n="70" d="100"/>
          <a:sy n="70" d="100"/>
        </p:scale>
        <p:origin x="-1240" y="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5EFB696-7AE4-1C43-96DD-33038CBDF362}" type="datetimeFigureOut">
              <a:rPr lang="en-US"/>
              <a:pPr>
                <a:defRPr/>
              </a:pPr>
              <a:t>16-12-06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C60B18B-99E1-F943-BCF4-EC4166D8D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678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9BCE88F0-27D4-9F4C-B182-9CBCCADCBEB4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</a:rPr>
              <a:t>Fees</a:t>
            </a:r>
            <a:r>
              <a:rPr lang="en-US" baseline="0" dirty="0" smtClean="0">
                <a:latin typeface="Calibri" charset="0"/>
              </a:rPr>
              <a:t> – Oct/Mar – How much does each school pay? What percentage? U of C – $39 273 or 27% of total budget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Alternate meeting locations – Edmonton, Calgary, </a:t>
            </a:r>
            <a:r>
              <a:rPr lang="en-US" dirty="0" err="1" smtClean="0">
                <a:latin typeface="Calibri" charset="0"/>
              </a:rPr>
              <a:t>Lethbridge</a:t>
            </a:r>
            <a:endParaRPr lang="en-US" dirty="0" smtClean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Discuss the RPA position</a:t>
            </a:r>
            <a:r>
              <a:rPr lang="en-US" baseline="0" dirty="0" smtClean="0">
                <a:latin typeface="Calibri" charset="0"/>
              </a:rPr>
              <a:t> </a:t>
            </a:r>
            <a:endParaRPr lang="en-US" dirty="0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A268053C-02E1-D848-AD35-628AAC78D8A8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Election Act change</a:t>
            </a:r>
            <a:r>
              <a:rPr lang="en-US" baseline="0" dirty="0" smtClean="0"/>
              <a:t> – 2012 </a:t>
            </a:r>
          </a:p>
          <a:p>
            <a:r>
              <a:rPr lang="en-US" baseline="0" dirty="0" smtClean="0"/>
              <a:t>GOTV campaigns 2012/2015</a:t>
            </a:r>
          </a:p>
          <a:p>
            <a:r>
              <a:rPr lang="en-US" baseline="0" dirty="0" smtClean="0"/>
              <a:t>Influence on party platforms re PSE – worked with all parties. Some parties approach us more for assistance. </a:t>
            </a:r>
          </a:p>
          <a:p>
            <a:r>
              <a:rPr lang="en-US" baseline="0" dirty="0" smtClean="0"/>
              <a:t>Student aid changes – removing the vehicle deduction, parental/spousal contributions, part time earnings – now flat 1500$ contribution </a:t>
            </a:r>
          </a:p>
          <a:p>
            <a:r>
              <a:rPr lang="en-US" baseline="0" dirty="0" smtClean="0"/>
              <a:t>2014 Tuition Freeze – NDP </a:t>
            </a:r>
            <a:r>
              <a:rPr lang="en-US" baseline="0" dirty="0" err="1" smtClean="0"/>
              <a:t>Tution</a:t>
            </a:r>
            <a:r>
              <a:rPr lang="en-US" baseline="0" dirty="0" smtClean="0"/>
              <a:t> freeze</a:t>
            </a:r>
          </a:p>
          <a:p>
            <a:r>
              <a:rPr lang="en-US" baseline="0" dirty="0" smtClean="0"/>
              <a:t>IGNITE – CAUS led conference with ASEC/</a:t>
            </a:r>
            <a:r>
              <a:rPr lang="en-US" baseline="0" dirty="0" err="1" smtClean="0"/>
              <a:t>AbGPAC</a:t>
            </a:r>
            <a:r>
              <a:rPr lang="en-US" baseline="0" dirty="0" smtClean="0"/>
              <a:t> – partnered with admin and sponsored – what do student want to see for their future? – student 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0B18B-99E1-F943-BCF4-EC4166D8DA3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03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NPD election</a:t>
            </a:r>
            <a:r>
              <a:rPr lang="en-US" baseline="0" dirty="0" smtClean="0"/>
              <a:t> – Tuition/MNIF freeze, Reimplementation of STEP, MM Rollback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0B18B-99E1-F943-BCF4-EC4166D8DA3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78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slide – replace with Tuition</a:t>
            </a:r>
            <a:r>
              <a:rPr lang="en-US" baseline="0" dirty="0" smtClean="0"/>
              <a:t> review – put link for survey – there will be working group with student reps – look forward to more updates from VPXs and presidents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0B18B-99E1-F943-BCF4-EC4166D8DA3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9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0B18B-99E1-F943-BCF4-EC4166D8DA3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81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Switch</a:t>
            </a:r>
            <a:r>
              <a:rPr lang="en-US" baseline="0" dirty="0" smtClean="0"/>
              <a:t> this with slide before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0B18B-99E1-F943-BCF4-EC4166D8DA3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22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70 meetings in 2012/13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Over 90 meetings in 2013/14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2014/15 – strange year for trying to get meetings</a:t>
            </a:r>
            <a:r>
              <a:rPr lang="en-US" dirty="0" smtClean="0">
                <a:latin typeface="Calibri" charset="0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15/16 – very different meetings as the MLAs are all very new to the full range of topics that they</a:t>
            </a:r>
            <a:r>
              <a:rPr lang="en-US" baseline="0" dirty="0" smtClean="0">
                <a:latin typeface="Calibri" charset="0"/>
              </a:rPr>
              <a:t> encounter as MLAs. 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16/16 – meetings have become more holistic and available as MLAs become more comfortable in their roles – CAUS and its respective SU/SAs meet regularly with MLAs from all parties. 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408FB908-EC80-7C4D-A3AF-1CB12689F38B}" type="slidenum">
              <a:rPr lang="en-US" sz="1200"/>
              <a:pPr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these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0B18B-99E1-F943-BCF4-EC4166D8DA3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82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info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0B18B-99E1-F943-BCF4-EC4166D8DA3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9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</a:t>
            </a:r>
            <a:r>
              <a:rPr lang="en-US" baseline="0" dirty="0" smtClean="0"/>
              <a:t> being presented to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0B18B-99E1-F943-BCF4-EC4166D8DA3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70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</a:t>
            </a:r>
            <a:r>
              <a:rPr lang="en-US" baseline="0" dirty="0" smtClean="0"/>
              <a:t> photo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0B18B-99E1-F943-BCF4-EC4166D8DA3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56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photo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0B18B-99E1-F943-BCF4-EC4166D8DA3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73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0B18B-99E1-F943-BCF4-EC4166D8DA3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42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Started</a:t>
            </a:r>
            <a:r>
              <a:rPr lang="en-US" baseline="0" dirty="0" smtClean="0"/>
              <a:t> with 4 CARIs. First staff person in the early 90s. Consensus based organization guided by the friendship model of governance.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0B18B-99E1-F943-BCF4-EC4166D8DA3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87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data we have from</a:t>
            </a:r>
            <a:r>
              <a:rPr lang="en-US" baseline="0" dirty="0" smtClean="0"/>
              <a:t> the Campus Alberta Planning Resource  </a:t>
            </a:r>
            <a:r>
              <a:rPr lang="en-US" baseline="0" dirty="0" smtClean="0">
                <a:sym typeface="Wingdings"/>
              </a:rPr>
              <a:t> AB 18%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0B18B-99E1-F943-BCF4-EC4166D8DA3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23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Needs to be updated – point of the slide</a:t>
            </a:r>
            <a:r>
              <a:rPr lang="en-US" baseline="0" dirty="0" smtClean="0"/>
              <a:t> is to show dramatic rise in tuition from 1991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0B18B-99E1-F943-BCF4-EC4166D8DA3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4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President</a:t>
            </a:r>
            <a:r>
              <a:rPr lang="en-US" baseline="0" dirty="0" smtClean="0"/>
              <a:t>s VPX are participating members of CAUS – One school, one vote – primary delegate and vote are VPX – as members of council you can always ask your execs or get in touch with home office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0B18B-99E1-F943-BCF4-EC4166D8DA3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5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169"/>
      </p:ext>
    </p:extLst>
  </p:cSld>
  <p:clrMapOvr>
    <a:masterClrMapping/>
  </p:clrMapOvr>
  <p:transition xmlns:p14="http://schemas.microsoft.com/office/powerpoint/2010/main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57643"/>
      </p:ext>
    </p:extLst>
  </p:cSld>
  <p:clrMapOvr>
    <a:masterClrMapping/>
  </p:clrMapOvr>
  <p:transition xmlns:p14="http://schemas.microsoft.com/office/powerpoint/2010/main" advClick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10707"/>
      </p:ext>
    </p:extLst>
  </p:cSld>
  <p:clrMapOvr>
    <a:masterClrMapping/>
  </p:clrMapOvr>
  <p:transition xmlns:p14="http://schemas.microsoft.com/office/powerpoint/2010/main" advClick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72589"/>
      </p:ext>
    </p:extLst>
  </p:cSld>
  <p:clrMapOvr>
    <a:masterClrMapping/>
  </p:clrMapOvr>
  <p:transition xmlns:p14="http://schemas.microsoft.com/office/powerpoint/2010/main" advClick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209849"/>
      </p:ext>
    </p:extLst>
  </p:cSld>
  <p:clrMapOvr>
    <a:masterClrMapping/>
  </p:clrMapOvr>
  <p:transition xmlns:p14="http://schemas.microsoft.com/office/powerpoint/2010/main" advClick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46753"/>
      </p:ext>
    </p:extLst>
  </p:cSld>
  <p:clrMapOvr>
    <a:masterClrMapping/>
  </p:clrMapOvr>
  <p:transition xmlns:p14="http://schemas.microsoft.com/office/powerpoint/2010/main" advClick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63168"/>
      </p:ext>
    </p:extLst>
  </p:cSld>
  <p:clrMapOvr>
    <a:masterClrMapping/>
  </p:clrMapOvr>
  <p:transition xmlns:p14="http://schemas.microsoft.com/office/powerpoint/2010/main" advClick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29214"/>
      </p:ext>
    </p:extLst>
  </p:cSld>
  <p:clrMapOvr>
    <a:masterClrMapping/>
  </p:clrMapOvr>
  <p:transition xmlns:p14="http://schemas.microsoft.com/office/powerpoint/2010/main" advClick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083476"/>
      </p:ext>
    </p:extLst>
  </p:cSld>
  <p:clrMapOvr>
    <a:masterClrMapping/>
  </p:clrMapOvr>
  <p:transition xmlns:p14="http://schemas.microsoft.com/office/powerpoint/2010/main" advClick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6706221"/>
      </p:ext>
    </p:extLst>
  </p:cSld>
  <p:clrMapOvr>
    <a:masterClrMapping/>
  </p:clrMapOvr>
  <p:transition xmlns:p14="http://schemas.microsoft.com/office/powerpoint/2010/main" advClick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904936"/>
      </p:ext>
    </p:extLst>
  </p:cSld>
  <p:clrMapOvr>
    <a:masterClrMapping/>
  </p:clrMapOvr>
  <p:transition xmlns:p14="http://schemas.microsoft.com/office/powerpoint/2010/main" advClick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4514"/>
      </p:ext>
    </p:extLst>
  </p:cSld>
  <p:clrMapOvr>
    <a:masterClrMapping/>
  </p:clrMapOvr>
  <p:transition xmlns:p14="http://schemas.microsoft.com/office/powerpoint/2010/main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1451"/>
      </p:ext>
    </p:extLst>
  </p:cSld>
  <p:clrMapOvr>
    <a:masterClrMapping/>
  </p:clrMapOvr>
  <p:transition xmlns:p14="http://schemas.microsoft.com/office/powerpoint/2010/main" advClick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0623"/>
      </p:ext>
    </p:extLst>
  </p:cSld>
  <p:clrMapOvr>
    <a:masterClrMapping/>
  </p:clrMapOvr>
  <p:transition xmlns:p14="http://schemas.microsoft.com/office/powerpoint/2010/main" advClick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23633"/>
      </p:ext>
    </p:extLst>
  </p:cSld>
  <p:clrMapOvr>
    <a:masterClrMapping/>
  </p:clrMapOvr>
  <p:transition xmlns:p14="http://schemas.microsoft.com/office/powerpoint/2010/main" advClick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79964"/>
      </p:ext>
    </p:extLst>
  </p:cSld>
  <p:clrMapOvr>
    <a:masterClrMapping/>
  </p:clrMapOvr>
  <p:transition xmlns:p14="http://schemas.microsoft.com/office/powerpoint/2010/main" advClick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3262700"/>
      </p:ext>
    </p:extLst>
  </p:cSld>
  <p:clrMapOvr>
    <a:masterClrMapping/>
  </p:clrMapOvr>
  <p:transition xmlns:p14="http://schemas.microsoft.com/office/powerpoint/2010/main" advClick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69915"/>
      </p:ext>
    </p:extLst>
  </p:cSld>
  <p:clrMapOvr>
    <a:masterClrMapping/>
  </p:clrMapOvr>
  <p:transition xmlns:p14="http://schemas.microsoft.com/office/powerpoint/2010/main" advClick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21042"/>
      </p:ext>
    </p:extLst>
  </p:cSld>
  <p:clrMapOvr>
    <a:masterClrMapping/>
  </p:clrMapOvr>
  <p:transition xmlns:p14="http://schemas.microsoft.com/office/powerpoint/2010/main" advClick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87949"/>
      </p:ext>
    </p:extLst>
  </p:cSld>
  <p:clrMapOvr>
    <a:masterClrMapping/>
  </p:clrMapOvr>
  <p:transition xmlns:p14="http://schemas.microsoft.com/office/powerpoint/2010/main" advClick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846677"/>
      </p:ext>
    </p:extLst>
  </p:cSld>
  <p:clrMapOvr>
    <a:masterClrMapping/>
  </p:clrMapOvr>
  <p:transition xmlns:p14="http://schemas.microsoft.com/office/powerpoint/2010/main" advClick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3158"/>
      </p:ext>
    </p:extLst>
  </p:cSld>
  <p:clrMapOvr>
    <a:masterClrMapping/>
  </p:clrMapOvr>
  <p:transition xmlns:p14="http://schemas.microsoft.com/office/powerpoint/2010/main" advClick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9675510"/>
      </p:ext>
    </p:extLst>
  </p:cSld>
  <p:clrMapOvr>
    <a:masterClrMapping/>
  </p:clrMapOvr>
  <p:transition xmlns:p14="http://schemas.microsoft.com/office/powerpoint/2010/main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81701"/>
      </p:ext>
    </p:extLst>
  </p:cSld>
  <p:clrMapOvr>
    <a:masterClrMapping/>
  </p:clrMapOvr>
  <p:transition xmlns:p14="http://schemas.microsoft.com/office/powerpoint/2010/main" advClick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19574"/>
      </p:ext>
    </p:extLst>
  </p:cSld>
  <p:clrMapOvr>
    <a:masterClrMapping/>
  </p:clrMapOvr>
  <p:transition xmlns:p14="http://schemas.microsoft.com/office/powerpoint/2010/main" advClick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01881"/>
      </p:ext>
    </p:extLst>
  </p:cSld>
  <p:clrMapOvr>
    <a:masterClrMapping/>
  </p:clrMapOvr>
  <p:transition xmlns:p14="http://schemas.microsoft.com/office/powerpoint/2010/main" advClick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1006"/>
      </p:ext>
    </p:extLst>
  </p:cSld>
  <p:clrMapOvr>
    <a:masterClrMapping/>
  </p:clrMapOvr>
  <p:transition xmlns:p14="http://schemas.microsoft.com/office/powerpoint/2010/main" advClick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22216"/>
      </p:ext>
    </p:extLst>
  </p:cSld>
  <p:clrMapOvr>
    <a:masterClrMapping/>
  </p:clrMapOvr>
  <p:transition xmlns:p14="http://schemas.microsoft.com/office/powerpoint/2010/main" advClick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625721"/>
      </p:ext>
    </p:extLst>
  </p:cSld>
  <p:clrMapOvr>
    <a:masterClrMapping/>
  </p:clrMapOvr>
  <p:transition xmlns:p14="http://schemas.microsoft.com/office/powerpoint/2010/main" advClick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48218"/>
      </p:ext>
    </p:extLst>
  </p:cSld>
  <p:clrMapOvr>
    <a:masterClrMapping/>
  </p:clrMapOvr>
  <p:transition xmlns:p14="http://schemas.microsoft.com/office/powerpoint/2010/main" advClick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70071"/>
      </p:ext>
    </p:extLst>
  </p:cSld>
  <p:clrMapOvr>
    <a:masterClrMapping/>
  </p:clrMapOvr>
  <p:transition xmlns:p14="http://schemas.microsoft.com/office/powerpoint/2010/main" advClick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14834"/>
      </p:ext>
    </p:extLst>
  </p:cSld>
  <p:clrMapOvr>
    <a:masterClrMapping/>
  </p:clrMapOvr>
  <p:transition xmlns:p14="http://schemas.microsoft.com/office/powerpoint/2010/main" advClick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80901"/>
      </p:ext>
    </p:extLst>
  </p:cSld>
  <p:clrMapOvr>
    <a:masterClrMapping/>
  </p:clrMapOvr>
  <p:transition xmlns:p14="http://schemas.microsoft.com/office/powerpoint/2010/main" advClick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220516"/>
      </p:ext>
    </p:extLst>
  </p:cSld>
  <p:clrMapOvr>
    <a:masterClrMapping/>
  </p:clrMapOvr>
  <p:transition xmlns:p14="http://schemas.microsoft.com/office/powerpoint/2010/main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455"/>
      </p:ext>
    </p:extLst>
  </p:cSld>
  <p:clrMapOvr>
    <a:masterClrMapping/>
  </p:clrMapOvr>
  <p:transition xmlns:p14="http://schemas.microsoft.com/office/powerpoint/2010/main" advClick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6840675"/>
      </p:ext>
    </p:extLst>
  </p:cSld>
  <p:clrMapOvr>
    <a:masterClrMapping/>
  </p:clrMapOvr>
  <p:transition xmlns:p14="http://schemas.microsoft.com/office/powerpoint/2010/main" advClick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68977"/>
      </p:ext>
    </p:extLst>
  </p:cSld>
  <p:clrMapOvr>
    <a:masterClrMapping/>
  </p:clrMapOvr>
  <p:transition xmlns:p14="http://schemas.microsoft.com/office/powerpoint/2010/main" advClick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99405"/>
      </p:ext>
    </p:extLst>
  </p:cSld>
  <p:clrMapOvr>
    <a:masterClrMapping/>
  </p:clrMapOvr>
  <p:transition xmlns:p14="http://schemas.microsoft.com/office/powerpoint/2010/main" advClick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32424"/>
      </p:ext>
    </p:extLst>
  </p:cSld>
  <p:clrMapOvr>
    <a:masterClrMapping/>
  </p:clrMapOvr>
  <p:transition xmlns:p14="http://schemas.microsoft.com/office/powerpoint/2010/main" advClick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1037"/>
      </p:ext>
    </p:extLst>
  </p:cSld>
  <p:clrMapOvr>
    <a:masterClrMapping/>
  </p:clrMapOvr>
  <p:transition xmlns:p14="http://schemas.microsoft.com/office/powerpoint/2010/main" advClick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6132365"/>
      </p:ext>
    </p:extLst>
  </p:cSld>
  <p:clrMapOvr>
    <a:masterClrMapping/>
  </p:clrMapOvr>
  <p:transition xmlns:p14="http://schemas.microsoft.com/office/powerpoint/2010/main" advClick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24903"/>
      </p:ext>
    </p:extLst>
  </p:cSld>
  <p:clrMapOvr>
    <a:masterClrMapping/>
  </p:clrMapOvr>
  <p:transition xmlns:p14="http://schemas.microsoft.com/office/powerpoint/2010/main" advClick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27063"/>
      </p:ext>
    </p:extLst>
  </p:cSld>
  <p:clrMapOvr>
    <a:masterClrMapping/>
  </p:clrMapOvr>
  <p:transition xmlns:p14="http://schemas.microsoft.com/office/powerpoint/2010/main" advClick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00539"/>
      </p:ext>
    </p:extLst>
  </p:cSld>
  <p:clrMapOvr>
    <a:masterClrMapping/>
  </p:clrMapOvr>
  <p:transition xmlns:p14="http://schemas.microsoft.com/office/powerpoint/2010/main" advClick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08266"/>
      </p:ext>
    </p:extLst>
  </p:cSld>
  <p:clrMapOvr>
    <a:masterClrMapping/>
  </p:clrMapOvr>
  <p:transition xmlns:p14="http://schemas.microsoft.com/office/powerpoint/2010/main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931880"/>
      </p:ext>
    </p:extLst>
  </p:cSld>
  <p:clrMapOvr>
    <a:masterClrMapping/>
  </p:clrMapOvr>
  <p:transition xmlns:p14="http://schemas.microsoft.com/office/powerpoint/2010/main" advClick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700614"/>
      </p:ext>
    </p:extLst>
  </p:cSld>
  <p:clrMapOvr>
    <a:masterClrMapping/>
  </p:clrMapOvr>
  <p:transition xmlns:p14="http://schemas.microsoft.com/office/powerpoint/2010/main" advClick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9944418"/>
      </p:ext>
    </p:extLst>
  </p:cSld>
  <p:clrMapOvr>
    <a:masterClrMapping/>
  </p:clrMapOvr>
  <p:transition xmlns:p14="http://schemas.microsoft.com/office/powerpoint/2010/main" advClick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28493"/>
      </p:ext>
    </p:extLst>
  </p:cSld>
  <p:clrMapOvr>
    <a:masterClrMapping/>
  </p:clrMapOvr>
  <p:transition xmlns:p14="http://schemas.microsoft.com/office/powerpoint/2010/main" advClick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80797"/>
      </p:ext>
    </p:extLst>
  </p:cSld>
  <p:clrMapOvr>
    <a:masterClrMapping/>
  </p:clrMapOvr>
  <p:transition xmlns:p14="http://schemas.microsoft.com/office/powerpoint/2010/main" advClick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7626"/>
      </p:ext>
    </p:extLst>
  </p:cSld>
  <p:clrMapOvr>
    <a:masterClrMapping/>
  </p:clrMapOvr>
  <p:transition xmlns:p14="http://schemas.microsoft.com/office/powerpoint/2010/main" advClick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72331"/>
      </p:ext>
    </p:extLst>
  </p:cSld>
  <p:clrMapOvr>
    <a:masterClrMapping/>
  </p:clrMapOvr>
  <p:transition xmlns:p14="http://schemas.microsoft.com/office/powerpoint/2010/main" advClick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098591"/>
      </p:ext>
    </p:extLst>
  </p:cSld>
  <p:clrMapOvr>
    <a:masterClrMapping/>
  </p:clrMapOvr>
  <p:transition xmlns:p14="http://schemas.microsoft.com/office/powerpoint/2010/main" advClick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22727"/>
      </p:ext>
    </p:extLst>
  </p:cSld>
  <p:clrMapOvr>
    <a:masterClrMapping/>
  </p:clrMapOvr>
  <p:transition xmlns:p14="http://schemas.microsoft.com/office/powerpoint/2010/main" advClick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20063"/>
      </p:ext>
    </p:extLst>
  </p:cSld>
  <p:clrMapOvr>
    <a:masterClrMapping/>
  </p:clrMapOvr>
  <p:transition xmlns:p14="http://schemas.microsoft.com/office/powerpoint/2010/main" advClick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13587"/>
      </p:ext>
    </p:extLst>
  </p:cSld>
  <p:clrMapOvr>
    <a:masterClrMapping/>
  </p:clrMapOvr>
  <p:transition xmlns:p14="http://schemas.microsoft.com/office/powerpoint/2010/main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40037"/>
      </p:ext>
    </p:extLst>
  </p:cSld>
  <p:clrMapOvr>
    <a:masterClrMapping/>
  </p:clrMapOvr>
  <p:transition xmlns:p14="http://schemas.microsoft.com/office/powerpoint/2010/main" advClick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03375"/>
      </p:ext>
    </p:extLst>
  </p:cSld>
  <p:clrMapOvr>
    <a:masterClrMapping/>
  </p:clrMapOvr>
  <p:transition xmlns:p14="http://schemas.microsoft.com/office/powerpoint/2010/main" advClick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820474"/>
      </p:ext>
    </p:extLst>
  </p:cSld>
  <p:clrMapOvr>
    <a:masterClrMapping/>
  </p:clrMapOvr>
  <p:transition xmlns:p14="http://schemas.microsoft.com/office/powerpoint/2010/main" advClick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5557202"/>
      </p:ext>
    </p:extLst>
  </p:cSld>
  <p:clrMapOvr>
    <a:masterClrMapping/>
  </p:clrMapOvr>
  <p:transition xmlns:p14="http://schemas.microsoft.com/office/powerpoint/2010/main" advClick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19353"/>
      </p:ext>
    </p:extLst>
  </p:cSld>
  <p:clrMapOvr>
    <a:masterClrMapping/>
  </p:clrMapOvr>
  <p:transition xmlns:p14="http://schemas.microsoft.com/office/powerpoint/2010/main" advClick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3070"/>
      </p:ext>
    </p:extLst>
  </p:cSld>
  <p:clrMapOvr>
    <a:masterClrMapping/>
  </p:clrMapOvr>
  <p:transition xmlns:p14="http://schemas.microsoft.com/office/powerpoint/2010/main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03263"/>
      </p:ext>
    </p:extLst>
  </p:cSld>
  <p:clrMapOvr>
    <a:masterClrMapping/>
  </p:clrMapOvr>
  <p:transition xmlns:p14="http://schemas.microsoft.com/office/powerpoint/2010/main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44657"/>
      </p:ext>
    </p:extLst>
  </p:cSld>
  <p:clrMapOvr>
    <a:masterClrMapping/>
  </p:clrMapOvr>
  <p:transition xmlns:p14="http://schemas.microsoft.com/office/powerpoint/2010/main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653811"/>
      </p:ext>
    </p:extLst>
  </p:cSld>
  <p:clrMapOvr>
    <a:masterClrMapping/>
  </p:clrMapOvr>
  <p:transition xmlns:p14="http://schemas.microsoft.com/office/powerpoint/2010/main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9371815"/>
      </p:ext>
    </p:extLst>
  </p:cSld>
  <p:clrMapOvr>
    <a:masterClrMapping/>
  </p:clrMapOvr>
  <p:transition xmlns:p14="http://schemas.microsoft.com/office/powerpoint/2010/main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46705"/>
      </p:ext>
    </p:extLst>
  </p:cSld>
  <p:clrMapOvr>
    <a:masterClrMapping/>
  </p:clrMapOvr>
  <p:transition xmlns:p14="http://schemas.microsoft.com/office/powerpoint/2010/main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8339316"/>
      </p:ext>
    </p:extLst>
  </p:cSld>
  <p:clrMapOvr>
    <a:masterClrMapping/>
  </p:clrMapOvr>
  <p:transition xmlns:p14="http://schemas.microsoft.com/office/powerpoint/2010/main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45804"/>
      </p:ext>
    </p:extLst>
  </p:cSld>
  <p:clrMapOvr>
    <a:masterClrMapping/>
  </p:clrMapOvr>
  <p:transition xmlns:p14="http://schemas.microsoft.com/office/powerpoint/2010/main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42709"/>
      </p:ext>
    </p:extLst>
  </p:cSld>
  <p:clrMapOvr>
    <a:masterClrMapping/>
  </p:clrMapOvr>
  <p:transition xmlns:p14="http://schemas.microsoft.com/office/powerpoint/2010/main"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865"/>
      </p:ext>
    </p:extLst>
  </p:cSld>
  <p:clrMapOvr>
    <a:masterClrMapping/>
  </p:clrMapOvr>
  <p:transition xmlns:p14="http://schemas.microsoft.com/office/powerpoint/2010/main"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95879"/>
      </p:ext>
    </p:extLst>
  </p:cSld>
  <p:clrMapOvr>
    <a:masterClrMapping/>
  </p:clrMapOvr>
  <p:transition xmlns:p14="http://schemas.microsoft.com/office/powerpoint/2010/main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868370"/>
      </p:ext>
    </p:extLst>
  </p:cSld>
  <p:clrMapOvr>
    <a:masterClrMapping/>
  </p:clrMapOvr>
  <p:transition xmlns:p14="http://schemas.microsoft.com/office/powerpoint/2010/main"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63297"/>
      </p:ext>
    </p:extLst>
  </p:cSld>
  <p:clrMapOvr>
    <a:masterClrMapping/>
  </p:clrMapOvr>
  <p:transition xmlns:p14="http://schemas.microsoft.com/office/powerpoint/2010/main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07637"/>
      </p:ext>
    </p:extLst>
  </p:cSld>
  <p:clrMapOvr>
    <a:masterClrMapping/>
  </p:clrMapOvr>
  <p:transition xmlns:p14="http://schemas.microsoft.com/office/powerpoint/2010/main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43092"/>
      </p:ext>
    </p:extLst>
  </p:cSld>
  <p:clrMapOvr>
    <a:masterClrMapping/>
  </p:clrMapOvr>
  <p:transition xmlns:p14="http://schemas.microsoft.com/office/powerpoint/2010/main"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310523"/>
      </p:ext>
    </p:extLst>
  </p:cSld>
  <p:clrMapOvr>
    <a:masterClrMapping/>
  </p:clrMapOvr>
  <p:transition xmlns:p14="http://schemas.microsoft.com/office/powerpoint/2010/main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7366271"/>
      </p:ext>
    </p:extLst>
  </p:cSld>
  <p:clrMapOvr>
    <a:masterClrMapping/>
  </p:clrMapOvr>
  <p:transition xmlns:p14="http://schemas.microsoft.com/office/powerpoint/2010/main"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7590568"/>
      </p:ext>
    </p:extLst>
  </p:cSld>
  <p:clrMapOvr>
    <a:masterClrMapping/>
  </p:clrMapOvr>
  <p:transition xmlns:p14="http://schemas.microsoft.com/office/powerpoint/2010/main"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3415528"/>
      </p:ext>
    </p:extLst>
  </p:cSld>
  <p:clrMapOvr>
    <a:masterClrMapping/>
  </p:clrMapOvr>
  <p:transition xmlns:p14="http://schemas.microsoft.com/office/powerpoint/2010/main"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76102"/>
      </p:ext>
    </p:extLst>
  </p:cSld>
  <p:clrMapOvr>
    <a:masterClrMapping/>
  </p:clrMapOvr>
  <p:transition xmlns:p14="http://schemas.microsoft.com/office/powerpoint/2010/main"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50773"/>
      </p:ext>
    </p:extLst>
  </p:cSld>
  <p:clrMapOvr>
    <a:masterClrMapping/>
  </p:clrMapOvr>
  <p:transition xmlns:p14="http://schemas.microsoft.com/office/powerpoint/2010/main"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55766"/>
      </p:ext>
    </p:extLst>
  </p:cSld>
  <p:clrMapOvr>
    <a:masterClrMapping/>
  </p:clrMapOvr>
  <p:transition xmlns:p14="http://schemas.microsoft.com/office/powerpoint/2010/main"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89865"/>
      </p:ext>
    </p:extLst>
  </p:cSld>
  <p:clrMapOvr>
    <a:masterClrMapping/>
  </p:clrMapOvr>
  <p:transition xmlns:p14="http://schemas.microsoft.com/office/powerpoint/2010/main"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3599927"/>
      </p:ext>
    </p:extLst>
  </p:cSld>
  <p:clrMapOvr>
    <a:masterClrMapping/>
  </p:clrMapOvr>
  <p:transition xmlns:p14="http://schemas.microsoft.com/office/powerpoint/2010/main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86073"/>
      </p:ext>
    </p:extLst>
  </p:cSld>
  <p:clrMapOvr>
    <a:masterClrMapping/>
  </p:clrMapOvr>
  <p:transition xmlns:p14="http://schemas.microsoft.com/office/powerpoint/2010/main"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41709"/>
      </p:ext>
    </p:extLst>
  </p:cSld>
  <p:clrMapOvr>
    <a:masterClrMapping/>
  </p:clrMapOvr>
  <p:transition xmlns:p14="http://schemas.microsoft.com/office/powerpoint/2010/main"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98551"/>
      </p:ext>
    </p:extLst>
  </p:cSld>
  <p:clrMapOvr>
    <a:masterClrMapping/>
  </p:clrMapOvr>
  <p:transition xmlns:p14="http://schemas.microsoft.com/office/powerpoint/2010/main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06581"/>
      </p:ext>
    </p:extLst>
  </p:cSld>
  <p:clrMapOvr>
    <a:masterClrMapping/>
  </p:clrMapOvr>
  <p:transition xmlns:p14="http://schemas.microsoft.com/office/powerpoint/2010/main"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28053"/>
      </p:ext>
    </p:extLst>
  </p:cSld>
  <p:clrMapOvr>
    <a:masterClrMapping/>
  </p:clrMapOvr>
  <p:transition xmlns:p14="http://schemas.microsoft.com/office/powerpoint/2010/main"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340957"/>
      </p:ext>
    </p:extLst>
  </p:cSld>
  <p:clrMapOvr>
    <a:masterClrMapping/>
  </p:clrMapOvr>
  <p:transition xmlns:p14="http://schemas.microsoft.com/office/powerpoint/2010/main"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228413"/>
      </p:ext>
    </p:extLst>
  </p:cSld>
  <p:clrMapOvr>
    <a:masterClrMapping/>
  </p:clrMapOvr>
  <p:transition xmlns:p14="http://schemas.microsoft.com/office/powerpoint/2010/main"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77822"/>
      </p:ext>
    </p:extLst>
  </p:cSld>
  <p:clrMapOvr>
    <a:masterClrMapping/>
  </p:clrMapOvr>
  <p:transition xmlns:p14="http://schemas.microsoft.com/office/powerpoint/2010/main"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0215"/>
      </p:ext>
    </p:extLst>
  </p:cSld>
  <p:clrMapOvr>
    <a:masterClrMapping/>
  </p:clrMapOvr>
  <p:transition xmlns:p14="http://schemas.microsoft.com/office/powerpoint/2010/main"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60886"/>
      </p:ext>
    </p:extLst>
  </p:cSld>
  <p:clrMapOvr>
    <a:masterClrMapping/>
  </p:clrMapOvr>
  <p:transition xmlns:p14="http://schemas.microsoft.com/office/powerpoint/2010/main"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73537"/>
      </p:ext>
    </p:extLst>
  </p:cSld>
  <p:clrMapOvr>
    <a:masterClrMapping/>
  </p:clrMapOvr>
  <p:transition xmlns:p14="http://schemas.microsoft.com/office/powerpoint/2010/main"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5235712"/>
      </p:ext>
    </p:extLst>
  </p:cSld>
  <p:clrMapOvr>
    <a:masterClrMapping/>
  </p:clrMapOvr>
  <p:transition xmlns:p14="http://schemas.microsoft.com/office/powerpoint/2010/main"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80967"/>
      </p:ext>
    </p:extLst>
  </p:cSld>
  <p:clrMapOvr>
    <a:masterClrMapping/>
  </p:clrMapOvr>
  <p:transition xmlns:p14="http://schemas.microsoft.com/office/powerpoint/2010/main"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81180"/>
      </p:ext>
    </p:extLst>
  </p:cSld>
  <p:clrMapOvr>
    <a:masterClrMapping/>
  </p:clrMapOvr>
  <p:transition xmlns:p14="http://schemas.microsoft.com/office/powerpoint/2010/main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4991"/>
      </p:ext>
    </p:extLst>
  </p:cSld>
  <p:clrMapOvr>
    <a:masterClrMapping/>
  </p:clrMapOvr>
  <p:transition xmlns:p14="http://schemas.microsoft.com/office/powerpoint/2010/main"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31031"/>
      </p:ext>
    </p:extLst>
  </p:cSld>
  <p:clrMapOvr>
    <a:masterClrMapping/>
  </p:clrMapOvr>
  <p:transition xmlns:p14="http://schemas.microsoft.com/office/powerpoint/2010/main" advClick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37629"/>
      </p:ext>
    </p:extLst>
  </p:cSld>
  <p:clrMapOvr>
    <a:masterClrMapping/>
  </p:clrMapOvr>
  <p:transition xmlns:p14="http://schemas.microsoft.com/office/powerpoint/2010/main" advClick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0286696"/>
      </p:ext>
    </p:extLst>
  </p:cSld>
  <p:clrMapOvr>
    <a:masterClrMapping/>
  </p:clrMapOvr>
  <p:transition xmlns:p14="http://schemas.microsoft.com/office/powerpoint/2010/main" advClick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882839"/>
      </p:ext>
    </p:extLst>
  </p:cSld>
  <p:clrMapOvr>
    <a:masterClrMapping/>
  </p:clrMapOvr>
  <p:transition xmlns:p14="http://schemas.microsoft.com/office/powerpoint/2010/main" advClick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99447"/>
      </p:ext>
    </p:extLst>
  </p:cSld>
  <p:clrMapOvr>
    <a:masterClrMapping/>
  </p:clrMapOvr>
  <p:transition xmlns:p14="http://schemas.microsoft.com/office/powerpoint/2010/main" advClick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84720"/>
      </p:ext>
    </p:extLst>
  </p:cSld>
  <p:clrMapOvr>
    <a:masterClrMapping/>
  </p:clrMapOvr>
  <p:transition xmlns:p14="http://schemas.microsoft.com/office/powerpoint/2010/main" advClick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35283"/>
      </p:ext>
    </p:extLst>
  </p:cSld>
  <p:clrMapOvr>
    <a:masterClrMapping/>
  </p:clrMapOvr>
  <p:transition xmlns:p14="http://schemas.microsoft.com/office/powerpoint/2010/main" advClick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34879"/>
      </p:ext>
    </p:extLst>
  </p:cSld>
  <p:clrMapOvr>
    <a:masterClrMapping/>
  </p:clrMapOvr>
  <p:transition xmlns:p14="http://schemas.microsoft.com/office/powerpoint/2010/main" advClick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102514"/>
      </p:ext>
    </p:extLst>
  </p:cSld>
  <p:clrMapOvr>
    <a:masterClrMapping/>
  </p:clrMapOvr>
  <p:transition xmlns:p14="http://schemas.microsoft.com/office/powerpoint/2010/main" advClick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48750"/>
      </p:ext>
    </p:extLst>
  </p:cSld>
  <p:clrMapOvr>
    <a:masterClrMapping/>
  </p:clrMapOvr>
  <p:transition xmlns:p14="http://schemas.microsoft.com/office/powerpoint/2010/main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46588"/>
      </p:ext>
    </p:extLst>
  </p:cSld>
  <p:clrMapOvr>
    <a:masterClrMapping/>
  </p:clrMapOvr>
  <p:transition xmlns:p14="http://schemas.microsoft.com/office/powerpoint/2010/main"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9608"/>
      </p:ext>
    </p:extLst>
  </p:cSld>
  <p:clrMapOvr>
    <a:masterClrMapping/>
  </p:clrMapOvr>
  <p:transition xmlns:p14="http://schemas.microsoft.com/office/powerpoint/2010/main" advClick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48576"/>
      </p:ext>
    </p:extLst>
  </p:cSld>
  <p:clrMapOvr>
    <a:masterClrMapping/>
  </p:clrMapOvr>
  <p:transition xmlns:p14="http://schemas.microsoft.com/office/powerpoint/2010/main" advClick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23021"/>
      </p:ext>
    </p:extLst>
  </p:cSld>
  <p:clrMapOvr>
    <a:masterClrMapping/>
  </p:clrMapOvr>
  <p:transition xmlns:p14="http://schemas.microsoft.com/office/powerpoint/2010/main" advClick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547483"/>
      </p:ext>
    </p:extLst>
  </p:cSld>
  <p:clrMapOvr>
    <a:masterClrMapping/>
  </p:clrMapOvr>
  <p:transition xmlns:p14="http://schemas.microsoft.com/office/powerpoint/2010/main" advClick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602626"/>
      </p:ext>
    </p:extLst>
  </p:cSld>
  <p:clrMapOvr>
    <a:masterClrMapping/>
  </p:clrMapOvr>
  <p:transition xmlns:p14="http://schemas.microsoft.com/office/powerpoint/2010/main" advClick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93052"/>
      </p:ext>
    </p:extLst>
  </p:cSld>
  <p:clrMapOvr>
    <a:masterClrMapping/>
  </p:clrMapOvr>
  <p:transition xmlns:p14="http://schemas.microsoft.com/office/powerpoint/2010/main" advClick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44641"/>
      </p:ext>
    </p:extLst>
  </p:cSld>
  <p:clrMapOvr>
    <a:masterClrMapping/>
  </p:clrMapOvr>
  <p:transition xmlns:p14="http://schemas.microsoft.com/office/powerpoint/2010/main" advClick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25851"/>
      </p:ext>
    </p:extLst>
  </p:cSld>
  <p:clrMapOvr>
    <a:masterClrMapping/>
  </p:clrMapOvr>
  <p:transition xmlns:p14="http://schemas.microsoft.com/office/powerpoint/2010/main" advClick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4763"/>
      </p:ext>
    </p:extLst>
  </p:cSld>
  <p:clrMapOvr>
    <a:masterClrMapping/>
  </p:clrMapOvr>
  <p:transition xmlns:p14="http://schemas.microsoft.com/office/powerpoint/2010/main" advClick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4792446"/>
      </p:ext>
    </p:extLst>
  </p:cSld>
  <p:clrMapOvr>
    <a:masterClrMapping/>
  </p:clrMapOvr>
  <p:transition xmlns:p14="http://schemas.microsoft.com/office/powerpoint/2010/main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825305"/>
      </p:ext>
    </p:extLst>
  </p:cSld>
  <p:clrMapOvr>
    <a:masterClrMapping/>
  </p:clrMapOvr>
  <p:transition xmlns:p14="http://schemas.microsoft.com/office/powerpoint/2010/main"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26667"/>
      </p:ext>
    </p:extLst>
  </p:cSld>
  <p:clrMapOvr>
    <a:masterClrMapping/>
  </p:clrMapOvr>
  <p:transition xmlns:p14="http://schemas.microsoft.com/office/powerpoint/2010/main" advClick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69929"/>
      </p:ext>
    </p:extLst>
  </p:cSld>
  <p:clrMapOvr>
    <a:masterClrMapping/>
  </p:clrMapOvr>
  <p:transition xmlns:p14="http://schemas.microsoft.com/office/powerpoint/2010/main" advClick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04807"/>
      </p:ext>
    </p:extLst>
  </p:cSld>
  <p:clrMapOvr>
    <a:masterClrMapping/>
  </p:clrMapOvr>
  <p:transition xmlns:p14="http://schemas.microsoft.com/office/powerpoint/2010/main" advClick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820469"/>
      </p:ext>
    </p:extLst>
  </p:cSld>
  <p:clrMapOvr>
    <a:masterClrMapping/>
  </p:clrMapOvr>
  <p:transition xmlns:p14="http://schemas.microsoft.com/office/powerpoint/2010/main" advClick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693928"/>
      </p:ext>
    </p:extLst>
  </p:cSld>
  <p:clrMapOvr>
    <a:masterClrMapping/>
  </p:clrMapOvr>
  <p:transition xmlns:p14="http://schemas.microsoft.com/office/powerpoint/2010/main" advClick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400861"/>
      </p:ext>
    </p:extLst>
  </p:cSld>
  <p:clrMapOvr>
    <a:masterClrMapping/>
  </p:clrMapOvr>
  <p:transition xmlns:p14="http://schemas.microsoft.com/office/powerpoint/2010/main" advClick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49603"/>
      </p:ext>
    </p:extLst>
  </p:cSld>
  <p:clrMapOvr>
    <a:masterClrMapping/>
  </p:clrMapOvr>
  <p:transition xmlns:p14="http://schemas.microsoft.com/office/powerpoint/2010/main" advClick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24146"/>
      </p:ext>
    </p:extLst>
  </p:cSld>
  <p:clrMapOvr>
    <a:masterClrMapping/>
  </p:clrMapOvr>
  <p:transition xmlns:p14="http://schemas.microsoft.com/office/powerpoint/2010/main" advClick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64966"/>
      </p:ext>
    </p:extLst>
  </p:cSld>
  <p:clrMapOvr>
    <a:masterClrMapping/>
  </p:clrMapOvr>
  <p:transition xmlns:p14="http://schemas.microsoft.com/office/powerpoint/2010/main" advClick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8508"/>
      </p:ext>
    </p:extLst>
  </p:cSld>
  <p:clrMapOvr>
    <a:masterClrMapping/>
  </p:clrMapOvr>
  <p:transition xmlns:p14="http://schemas.microsoft.com/office/powerpoint/2010/main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256672"/>
      </p:ext>
    </p:extLst>
  </p:cSld>
  <p:clrMapOvr>
    <a:masterClrMapping/>
  </p:clrMapOvr>
  <p:transition xmlns:p14="http://schemas.microsoft.com/office/powerpoint/2010/main" advClick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1159321"/>
      </p:ext>
    </p:extLst>
  </p:cSld>
  <p:clrMapOvr>
    <a:masterClrMapping/>
  </p:clrMapOvr>
  <p:transition xmlns:p14="http://schemas.microsoft.com/office/powerpoint/2010/main" advClick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29120"/>
      </p:ext>
    </p:extLst>
  </p:cSld>
  <p:clrMapOvr>
    <a:masterClrMapping/>
  </p:clrMapOvr>
  <p:transition xmlns:p14="http://schemas.microsoft.com/office/powerpoint/2010/main" advClick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42453"/>
      </p:ext>
    </p:extLst>
  </p:cSld>
  <p:clrMapOvr>
    <a:masterClrMapping/>
  </p:clrMapOvr>
  <p:transition xmlns:p14="http://schemas.microsoft.com/office/powerpoint/2010/main" advClick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11546"/>
      </p:ext>
    </p:extLst>
  </p:cSld>
  <p:clrMapOvr>
    <a:masterClrMapping/>
  </p:clrMapOvr>
  <p:transition xmlns:p14="http://schemas.microsoft.com/office/powerpoint/2010/main" advClick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755847"/>
      </p:ext>
    </p:extLst>
  </p:cSld>
  <p:clrMapOvr>
    <a:masterClrMapping/>
  </p:clrMapOvr>
  <p:transition xmlns:p14="http://schemas.microsoft.com/office/powerpoint/2010/main" advClick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6088022"/>
      </p:ext>
    </p:extLst>
  </p:cSld>
  <p:clrMapOvr>
    <a:masterClrMapping/>
  </p:clrMapOvr>
  <p:transition xmlns:p14="http://schemas.microsoft.com/office/powerpoint/2010/main" advClick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854195"/>
      </p:ext>
    </p:extLst>
  </p:cSld>
  <p:clrMapOvr>
    <a:masterClrMapping/>
  </p:clrMapOvr>
  <p:transition xmlns:p14="http://schemas.microsoft.com/office/powerpoint/2010/main" advClick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67737"/>
      </p:ext>
    </p:extLst>
  </p:cSld>
  <p:clrMapOvr>
    <a:masterClrMapping/>
  </p:clrMapOvr>
  <p:transition xmlns:p14="http://schemas.microsoft.com/office/powerpoint/2010/main" advClick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14805"/>
      </p:ext>
    </p:extLst>
  </p:cSld>
  <p:clrMapOvr>
    <a:masterClrMapping/>
  </p:clrMapOvr>
  <p:transition xmlns:p14="http://schemas.microsoft.com/office/powerpoint/2010/main" advClick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95076"/>
      </p:ext>
    </p:extLst>
  </p:cSld>
  <p:clrMapOvr>
    <a:masterClrMapping/>
  </p:clrMapOvr>
  <p:transition xmlns:p14="http://schemas.microsoft.com/office/powerpoint/2010/main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5171531"/>
      </p:ext>
    </p:extLst>
  </p:cSld>
  <p:clrMapOvr>
    <a:masterClrMapping/>
  </p:clrMapOvr>
  <p:transition xmlns:p14="http://schemas.microsoft.com/office/powerpoint/2010/main" advClick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56261"/>
      </p:ext>
    </p:extLst>
  </p:cSld>
  <p:clrMapOvr>
    <a:masterClrMapping/>
  </p:clrMapOvr>
  <p:transition xmlns:p14="http://schemas.microsoft.com/office/powerpoint/2010/main" advClick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429889"/>
      </p:ext>
    </p:extLst>
  </p:cSld>
  <p:clrMapOvr>
    <a:masterClrMapping/>
  </p:clrMapOvr>
  <p:transition xmlns:p14="http://schemas.microsoft.com/office/powerpoint/2010/main" advClick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64850"/>
      </p:ext>
    </p:extLst>
  </p:cSld>
  <p:clrMapOvr>
    <a:masterClrMapping/>
  </p:clrMapOvr>
  <p:transition xmlns:p14="http://schemas.microsoft.com/office/powerpoint/2010/main" advClick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1503"/>
      </p:ext>
    </p:extLst>
  </p:cSld>
  <p:clrMapOvr>
    <a:masterClrMapping/>
  </p:clrMapOvr>
  <p:transition xmlns:p14="http://schemas.microsoft.com/office/powerpoint/2010/main" advClick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86297"/>
      </p:ext>
    </p:extLst>
  </p:cSld>
  <p:clrMapOvr>
    <a:masterClrMapping/>
  </p:clrMapOvr>
  <p:transition xmlns:p14="http://schemas.microsoft.com/office/powerpoint/2010/main" advClick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53203"/>
      </p:ext>
    </p:extLst>
  </p:cSld>
  <p:clrMapOvr>
    <a:masterClrMapping/>
  </p:clrMapOvr>
  <p:transition xmlns:p14="http://schemas.microsoft.com/office/powerpoint/2010/main" advClick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559191"/>
      </p:ext>
    </p:extLst>
  </p:cSld>
  <p:clrMapOvr>
    <a:masterClrMapping/>
  </p:clrMapOvr>
  <p:transition xmlns:p14="http://schemas.microsoft.com/office/powerpoint/2010/main" advClick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2376124"/>
      </p:ext>
    </p:extLst>
  </p:cSld>
  <p:clrMapOvr>
    <a:masterClrMapping/>
  </p:clrMapOvr>
  <p:transition xmlns:p14="http://schemas.microsoft.com/office/powerpoint/2010/main" advClick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37887"/>
      </p:ext>
    </p:extLst>
  </p:cSld>
  <p:clrMapOvr>
    <a:masterClrMapping/>
  </p:clrMapOvr>
  <p:transition xmlns:p14="http://schemas.microsoft.com/office/powerpoint/2010/main" advClick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40136"/>
      </p:ext>
    </p:extLst>
  </p:cSld>
  <p:clrMapOvr>
    <a:masterClrMapping/>
  </p:clrMapOvr>
  <p:transition xmlns:p14="http://schemas.microsoft.com/office/powerpoint/2010/main" advClick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xmlns:p14="http://schemas.microsoft.com/office/powerpoint/2010/main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tuitionreview.alberta.ca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1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333375" y="2573338"/>
            <a:ext cx="12433300" cy="1689100"/>
          </a:xfrm>
        </p:spPr>
        <p:txBody>
          <a:bodyPr/>
          <a:lstStyle/>
          <a:p>
            <a:pPr eaLnBrk="1" hangingPunct="1"/>
            <a:r>
              <a:rPr lang="en-US" sz="4800" b="1" dirty="0">
                <a:latin typeface="Helvetica Neue" charset="0"/>
                <a:ea typeface="ヒラギノ角ゴ ProN W3" charset="0"/>
                <a:cs typeface="Helvetica Neue" charset="0"/>
              </a:rPr>
              <a:t>An Overview of the</a:t>
            </a:r>
            <a:br>
              <a:rPr lang="en-US" sz="4800" b="1" dirty="0">
                <a:latin typeface="Helvetica Neue" charset="0"/>
                <a:ea typeface="ヒラギノ角ゴ ProN W3" charset="0"/>
                <a:cs typeface="Helvetica Neue" charset="0"/>
              </a:rPr>
            </a:br>
            <a:r>
              <a:rPr lang="en-US" sz="4800" b="1" dirty="0">
                <a:latin typeface="Helvetica Neue" charset="0"/>
                <a:ea typeface="ヒラギノ角ゴ ProN W3" charset="0"/>
                <a:cs typeface="Helvetica Neue" charset="0"/>
              </a:rPr>
              <a:t>Council of Alberta University Students</a:t>
            </a:r>
            <a:endParaRPr lang="en-US" sz="4800" b="1" dirty="0">
              <a:latin typeface="Helvetica Neue" charset="0"/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57300" y="4516438"/>
            <a:ext cx="10464800" cy="1584325"/>
          </a:xfrm>
        </p:spPr>
        <p:txBody>
          <a:bodyPr/>
          <a:lstStyle/>
          <a:p>
            <a:pPr marL="0" indent="0" eaLnBrk="1" hangingPunct="1"/>
            <a:r>
              <a:rPr lang="en-US" sz="3000" dirty="0" smtClean="0">
                <a:latin typeface="Helvetica Neue" charset="0"/>
                <a:ea typeface="ヒラギノ角ゴ ProN W3" charset="0"/>
                <a:cs typeface="Helvetica Neue" charset="0"/>
              </a:rPr>
              <a:t>Dexter </a:t>
            </a:r>
            <a:r>
              <a:rPr lang="en-US" sz="3000" dirty="0" err="1" smtClean="0">
                <a:latin typeface="Helvetica Neue" charset="0"/>
                <a:ea typeface="ヒラギノ角ゴ ProN W3" charset="0"/>
                <a:cs typeface="Helvetica Neue" charset="0"/>
              </a:rPr>
              <a:t>Bruneau</a:t>
            </a:r>
            <a:r>
              <a:rPr lang="en-US" sz="3000" dirty="0" smtClean="0">
                <a:latin typeface="Helvetica Neue" charset="0"/>
                <a:ea typeface="ヒラギノ角ゴ ProN W3" charset="0"/>
                <a:cs typeface="Helvetica Neue" charset="0"/>
              </a:rPr>
              <a:t>, </a:t>
            </a:r>
            <a:r>
              <a:rPr lang="en-US" sz="3000" dirty="0">
                <a:latin typeface="Helvetica Neue" charset="0"/>
                <a:ea typeface="ヒラギノ角ゴ ProN W3" charset="0"/>
                <a:cs typeface="Helvetica Neue" charset="0"/>
              </a:rPr>
              <a:t>Chair</a:t>
            </a:r>
          </a:p>
          <a:p>
            <a:pPr marL="0" indent="0" eaLnBrk="1" hangingPunct="1"/>
            <a:r>
              <a:rPr lang="en-US" sz="3000" dirty="0" smtClean="0">
                <a:latin typeface="Helvetica Neue" charset="0"/>
                <a:ea typeface="ヒラギノ角ゴ ProN W3" charset="0"/>
                <a:cs typeface="Helvetica Neue" charset="0"/>
              </a:rPr>
              <a:t>Josh </a:t>
            </a:r>
            <a:r>
              <a:rPr lang="en-US" sz="3000" dirty="0" err="1" smtClean="0">
                <a:latin typeface="Helvetica Neue" charset="0"/>
                <a:ea typeface="ヒラギノ角ゴ ProN W3" charset="0"/>
                <a:cs typeface="Helvetica Neue" charset="0"/>
              </a:rPr>
              <a:t>McKeown</a:t>
            </a:r>
            <a:r>
              <a:rPr lang="en-US" sz="3000" dirty="0" smtClean="0">
                <a:latin typeface="Helvetica Neue" charset="0"/>
                <a:ea typeface="ヒラギノ角ゴ ProN W3" charset="0"/>
                <a:cs typeface="Helvetica Neue" charset="0"/>
              </a:rPr>
              <a:t>, Interim </a:t>
            </a:r>
            <a:r>
              <a:rPr lang="en-US" sz="3000" dirty="0">
                <a:latin typeface="Helvetica Neue" charset="0"/>
                <a:ea typeface="ヒラギノ角ゴ ProN W3" charset="0"/>
                <a:cs typeface="Helvetica Neue" charset="0"/>
              </a:rPr>
              <a:t>Executive </a:t>
            </a:r>
            <a:r>
              <a:rPr lang="en-US" sz="3000" dirty="0" smtClean="0">
                <a:latin typeface="Helvetica Neue" charset="0"/>
                <a:ea typeface="ヒラギノ角ゴ ProN W3" charset="0"/>
                <a:cs typeface="Helvetica Neue" charset="0"/>
              </a:rPr>
              <a:t>Director</a:t>
            </a:r>
          </a:p>
        </p:txBody>
      </p:sp>
      <p:pic>
        <p:nvPicPr>
          <p:cNvPr id="16388" name="Picture 4" descr="CAUS Green Alt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6316663"/>
            <a:ext cx="25971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"/>
          <p:cNvSpPr>
            <a:spLocks/>
          </p:cNvSpPr>
          <p:nvPr/>
        </p:nvSpPr>
        <p:spPr bwMode="auto">
          <a:xfrm>
            <a:off x="422275" y="3376613"/>
            <a:ext cx="3733800" cy="1028700"/>
          </a:xfrm>
          <a:prstGeom prst="roundRect">
            <a:avLst>
              <a:gd name="adj" fmla="val 18519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rPr>
              <a:t>Students</a:t>
            </a:r>
          </a:p>
        </p:txBody>
      </p:sp>
      <p:sp>
        <p:nvSpPr>
          <p:cNvPr id="14" name="AutoShape 2"/>
          <p:cNvSpPr>
            <a:spLocks/>
          </p:cNvSpPr>
          <p:nvPr/>
        </p:nvSpPr>
        <p:spPr bwMode="auto">
          <a:xfrm>
            <a:off x="9032875" y="3376613"/>
            <a:ext cx="3733800" cy="1028700"/>
          </a:xfrm>
          <a:prstGeom prst="roundRect">
            <a:avLst>
              <a:gd name="adj" fmla="val 18519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ill Sans" charset="0"/>
                <a:cs typeface="Gill Sans" charset="0"/>
              </a:rPr>
              <a:t>Members</a:t>
            </a:r>
          </a:p>
          <a:p>
            <a:pPr>
              <a:defRPr/>
            </a:pPr>
            <a:r>
              <a:rPr lang="en-US" sz="1800" i="1">
                <a:solidFill>
                  <a:srgbClr val="FFFFFF"/>
                </a:solidFill>
                <a:ea typeface="Gill Sans" charset="0"/>
                <a:cs typeface="Gill Sans" charset="0"/>
              </a:rPr>
              <a:t>(Execs, Councils, Students’ Unions)</a:t>
            </a:r>
          </a:p>
        </p:txBody>
      </p:sp>
      <p:sp>
        <p:nvSpPr>
          <p:cNvPr id="15" name="AutoShape 3"/>
          <p:cNvSpPr>
            <a:spLocks/>
          </p:cNvSpPr>
          <p:nvPr/>
        </p:nvSpPr>
        <p:spPr bwMode="auto">
          <a:xfrm>
            <a:off x="9032875" y="4697413"/>
            <a:ext cx="3733800" cy="1028700"/>
          </a:xfrm>
          <a:prstGeom prst="roundRect">
            <a:avLst>
              <a:gd name="adj" fmla="val 18519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rPr>
              <a:t>CAUS</a:t>
            </a:r>
          </a:p>
        </p:txBody>
      </p:sp>
      <p:sp>
        <p:nvSpPr>
          <p:cNvPr id="16" name="AutoShape 4"/>
          <p:cNvSpPr>
            <a:spLocks/>
          </p:cNvSpPr>
          <p:nvPr/>
        </p:nvSpPr>
        <p:spPr bwMode="auto">
          <a:xfrm>
            <a:off x="422275" y="5942013"/>
            <a:ext cx="3733800" cy="1028700"/>
          </a:xfrm>
          <a:prstGeom prst="roundRect">
            <a:avLst>
              <a:gd name="adj" fmla="val 18519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rPr>
              <a:t>Executive Director</a:t>
            </a:r>
          </a:p>
        </p:txBody>
      </p:sp>
      <p:sp>
        <p:nvSpPr>
          <p:cNvPr id="17" name="AutoShape 5"/>
          <p:cNvSpPr>
            <a:spLocks/>
          </p:cNvSpPr>
          <p:nvPr/>
        </p:nvSpPr>
        <p:spPr bwMode="auto">
          <a:xfrm>
            <a:off x="4905375" y="5942013"/>
            <a:ext cx="3733800" cy="1028700"/>
          </a:xfrm>
          <a:prstGeom prst="roundRect">
            <a:avLst>
              <a:gd name="adj" fmla="val 18519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rPr>
              <a:t>Chair &amp;</a:t>
            </a:r>
            <a:br>
              <a: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rPr>
            </a:br>
            <a:r>
              <a: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rPr>
              <a:t>Vice-Chair</a:t>
            </a:r>
          </a:p>
        </p:txBody>
      </p:sp>
      <p:sp>
        <p:nvSpPr>
          <p:cNvPr id="18" name="AutoShape 6"/>
          <p:cNvSpPr>
            <a:spLocks/>
          </p:cNvSpPr>
          <p:nvPr/>
        </p:nvSpPr>
        <p:spPr bwMode="auto">
          <a:xfrm>
            <a:off x="422275" y="7275513"/>
            <a:ext cx="3733800" cy="1028700"/>
          </a:xfrm>
          <a:prstGeom prst="roundRect">
            <a:avLst>
              <a:gd name="adj" fmla="val 18519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rPr>
              <a:t>Staff</a:t>
            </a:r>
          </a:p>
        </p:txBody>
      </p:sp>
      <p:sp>
        <p:nvSpPr>
          <p:cNvPr id="19" name="AutoShape 7"/>
          <p:cNvSpPr>
            <a:spLocks/>
          </p:cNvSpPr>
          <p:nvPr/>
        </p:nvSpPr>
        <p:spPr bwMode="auto">
          <a:xfrm>
            <a:off x="9032875" y="7808913"/>
            <a:ext cx="3733800" cy="1028700"/>
          </a:xfrm>
          <a:prstGeom prst="roundRect">
            <a:avLst>
              <a:gd name="adj" fmla="val 18519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rPr>
              <a:t>Members</a:t>
            </a: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H="1">
            <a:off x="4141788" y="3879850"/>
            <a:ext cx="4891087" cy="1746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rot="10800000" flipH="1">
            <a:off x="10899775" y="4418013"/>
            <a:ext cx="0" cy="2540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rot="10800000" flipH="1">
            <a:off x="10899775" y="5688013"/>
            <a:ext cx="0" cy="2082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rot="10800000" flipH="1">
            <a:off x="8613775" y="5675313"/>
            <a:ext cx="460375" cy="3429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>
            <a:off x="4168775" y="6462713"/>
            <a:ext cx="7493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rot="10800000" flipH="1">
            <a:off x="3470275" y="7008813"/>
            <a:ext cx="0" cy="2540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Rectangle 14"/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/>
          <a:lstStyle/>
          <a:p>
            <a:r>
              <a:rPr lang="en-US" b="1" dirty="0">
                <a:latin typeface="Helvetica Neue"/>
                <a:ea typeface="ヒラギノ角ゴ ProN W3" charset="0"/>
                <a:cs typeface="Gill Sans" charset="0"/>
              </a:rPr>
              <a:t>How CAUS Works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4"/>
          <p:cNvSpPr>
            <a:spLocks/>
          </p:cNvSpPr>
          <p:nvPr/>
        </p:nvSpPr>
        <p:spPr bwMode="auto">
          <a:xfrm>
            <a:off x="177800" y="254000"/>
            <a:ext cx="1270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8400" b="1" dirty="0">
                <a:solidFill>
                  <a:schemeClr val="tx1"/>
                </a:solidFill>
                <a:latin typeface="Helvetica Neue"/>
                <a:cs typeface="Gill Sans" charset="0"/>
              </a:rPr>
              <a:t>How CAUS Works</a:t>
            </a:r>
          </a:p>
        </p:txBody>
      </p:sp>
      <p:sp>
        <p:nvSpPr>
          <p:cNvPr id="26626" name="Rectangle 1"/>
          <p:cNvSpPr txBox="1">
            <a:spLocks noChangeArrowheads="1"/>
          </p:cNvSpPr>
          <p:nvPr/>
        </p:nvSpPr>
        <p:spPr bwMode="auto">
          <a:xfrm>
            <a:off x="660400" y="2573338"/>
            <a:ext cx="7137400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889000" indent="-5715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2 representatives per school</a:t>
            </a:r>
          </a:p>
          <a:p>
            <a:pPr algn="l" eaLnBrk="1" hangingPunct="1">
              <a:lnSpc>
                <a:spcPct val="90000"/>
              </a:lnSpc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Executive Director</a:t>
            </a:r>
          </a:p>
          <a:p>
            <a:pPr algn="l" eaLnBrk="1" hangingPunct="1">
              <a:lnSpc>
                <a:spcPct val="90000"/>
              </a:lnSpc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Helvetica Neue" charset="0"/>
                <a:cs typeface="Helvetica Neue" charset="0"/>
              </a:rPr>
              <a:t>Research &amp; Policy Analyst</a:t>
            </a:r>
            <a:endParaRPr lang="en-US" sz="3600" dirty="0">
              <a:solidFill>
                <a:schemeClr val="tx1"/>
              </a:solidFill>
              <a:latin typeface="Helvetica Neue" charset="0"/>
              <a:cs typeface="Helvetica Neue" charset="0"/>
            </a:endParaRPr>
          </a:p>
          <a:p>
            <a:pPr algn="l" eaLnBrk="1" hangingPunct="1">
              <a:lnSpc>
                <a:spcPct val="90000"/>
              </a:lnSpc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Meet in person every ~6 weeks</a:t>
            </a:r>
          </a:p>
          <a:p>
            <a:pPr algn="l" eaLnBrk="1" hangingPunct="1">
              <a:lnSpc>
                <a:spcPct val="90000"/>
              </a:lnSpc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Teleconferences as needed</a:t>
            </a:r>
          </a:p>
          <a:p>
            <a:pPr algn="l" eaLnBrk="1" hangingPunct="1">
              <a:lnSpc>
                <a:spcPct val="90000"/>
              </a:lnSpc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Operate on consensus basis</a:t>
            </a:r>
          </a:p>
          <a:p>
            <a:pPr algn="l" eaLnBrk="1" hangingPunct="1">
              <a:lnSpc>
                <a:spcPct val="90000"/>
              </a:lnSpc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$</a:t>
            </a:r>
            <a:r>
              <a:rPr lang="en-US" sz="3600" dirty="0" smtClean="0">
                <a:solidFill>
                  <a:schemeClr val="tx1"/>
                </a:solidFill>
                <a:latin typeface="Helvetica Neue" charset="0"/>
                <a:cs typeface="Helvetica Neue" charset="0"/>
              </a:rPr>
              <a:t>1.90 </a:t>
            </a:r>
            <a:r>
              <a:rPr lang="en-US" sz="36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per </a:t>
            </a:r>
            <a:r>
              <a:rPr lang="en-US" sz="3600" dirty="0" smtClean="0">
                <a:solidFill>
                  <a:schemeClr val="tx1"/>
                </a:solidFill>
                <a:latin typeface="Helvetica Neue" charset="0"/>
                <a:cs typeface="Helvetica Neue" charset="0"/>
              </a:rPr>
              <a:t>FLE</a:t>
            </a:r>
            <a:endParaRPr lang="en-US" sz="3600" dirty="0">
              <a:solidFill>
                <a:schemeClr val="tx1"/>
              </a:solidFill>
              <a:latin typeface="Helvetica Neue" charset="0"/>
              <a:cs typeface="Helvetica Neue" charset="0"/>
            </a:endParaRPr>
          </a:p>
        </p:txBody>
      </p:sp>
      <p:pic>
        <p:nvPicPr>
          <p:cNvPr id="26627" name="Picture 2" descr="CAUS Sho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3" y="3005138"/>
            <a:ext cx="4292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Helvetica Neue"/>
              </a:rPr>
              <a:t>What CAUS Does</a:t>
            </a:r>
            <a:endParaRPr lang="en-US" b="1" dirty="0">
              <a:latin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0" y="3076600"/>
            <a:ext cx="10464800" cy="6552728"/>
          </a:xfrm>
        </p:spPr>
        <p:txBody>
          <a:bodyPr/>
          <a:lstStyle/>
          <a:p>
            <a:r>
              <a:rPr lang="en-US" dirty="0" smtClean="0">
                <a:latin typeface="Helvetica Neue"/>
              </a:rPr>
              <a:t>Advocacy Week(s)</a:t>
            </a:r>
          </a:p>
          <a:p>
            <a:r>
              <a:rPr lang="en-US" dirty="0" smtClean="0">
                <a:latin typeface="Helvetica Neue"/>
              </a:rPr>
              <a:t>Changeover</a:t>
            </a:r>
          </a:p>
          <a:p>
            <a:r>
              <a:rPr lang="en-US" dirty="0" smtClean="0">
                <a:latin typeface="Helvetica Neue"/>
              </a:rPr>
              <a:t>All-Exec</a:t>
            </a:r>
          </a:p>
          <a:p>
            <a:r>
              <a:rPr lang="en-US" dirty="0" smtClean="0">
                <a:latin typeface="Helvetica Neue"/>
              </a:rPr>
              <a:t>Satellite Advocacy</a:t>
            </a:r>
          </a:p>
          <a:p>
            <a:r>
              <a:rPr lang="en-US" dirty="0" smtClean="0">
                <a:latin typeface="Helvetica Neue"/>
              </a:rPr>
              <a:t>Policy Updates</a:t>
            </a:r>
          </a:p>
          <a:p>
            <a:r>
              <a:rPr lang="en-US" dirty="0" smtClean="0">
                <a:latin typeface="Helvetica Neue"/>
              </a:rPr>
              <a:t>Document Development</a:t>
            </a:r>
          </a:p>
          <a:p>
            <a:r>
              <a:rPr lang="en-US" dirty="0" smtClean="0">
                <a:latin typeface="Helvetica Neue"/>
              </a:rPr>
              <a:t>Basecamp Work</a:t>
            </a:r>
          </a:p>
          <a:p>
            <a:endParaRPr lang="en-US" dirty="0">
              <a:latin typeface="Helvetica Neue"/>
            </a:endParaRPr>
          </a:p>
        </p:txBody>
      </p:sp>
      <p:pic>
        <p:nvPicPr>
          <p:cNvPr id="25604" name="Picture 4" descr="https://pbs.twimg.com/media/Cn_W4SUWIAAwtvh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424" y="3076600"/>
            <a:ext cx="6091098" cy="45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88722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Helvetica Neue"/>
              </a:rPr>
              <a:t>Partners in PSE</a:t>
            </a:r>
            <a:endParaRPr lang="en-US" b="1" dirty="0">
              <a:latin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7" y="2356520"/>
            <a:ext cx="7320632" cy="304430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latin typeface="Helvetica Neue"/>
              </a:rPr>
              <a:t>Other Student Groups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Helvetica Neue"/>
              </a:rPr>
              <a:t>ASEC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Helvetica Neue"/>
              </a:rPr>
              <a:t>AB-GPAC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Helvetica Neue"/>
              </a:rPr>
              <a:t>CASA</a:t>
            </a:r>
          </a:p>
        </p:txBody>
      </p:sp>
      <p:pic>
        <p:nvPicPr>
          <p:cNvPr id="27650" name="Picture 2" descr="https://pbs.twimg.com/media/ClLm8FgUkAErwUb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17" y="5380856"/>
            <a:ext cx="10157382" cy="41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49140" y="2500536"/>
            <a:ext cx="555312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Stakeholder Groups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dirty="0"/>
              <a:t>PIA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dirty="0"/>
              <a:t>ASAPA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dirty="0"/>
              <a:t>CAFA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97355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/>
          </p:cNvSpPr>
          <p:nvPr/>
        </p:nvSpPr>
        <p:spPr bwMode="auto">
          <a:xfrm>
            <a:off x="177800" y="254000"/>
            <a:ext cx="1270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8000" b="1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What CAUS Has Done</a:t>
            </a:r>
          </a:p>
        </p:txBody>
      </p:sp>
      <p:sp>
        <p:nvSpPr>
          <p:cNvPr id="29698" name="Rectangle 2"/>
          <p:cNvSpPr txBox="1">
            <a:spLocks noChangeArrowheads="1"/>
          </p:cNvSpPr>
          <p:nvPr/>
        </p:nvSpPr>
        <p:spPr bwMode="auto">
          <a:xfrm>
            <a:off x="850900" y="2667000"/>
            <a:ext cx="63722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889000" indent="-5715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800" dirty="0" smtClean="0">
                <a:solidFill>
                  <a:schemeClr val="tx1"/>
                </a:solidFill>
                <a:latin typeface="Helvetica Neue" charset="0"/>
                <a:cs typeface="Helvetica Neue" charset="0"/>
              </a:rPr>
              <a:t>Elections </a:t>
            </a:r>
            <a:r>
              <a:rPr lang="en-US" sz="38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Act Changes</a:t>
            </a:r>
          </a:p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8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GOTV </a:t>
            </a:r>
            <a:r>
              <a:rPr lang="en-US" sz="3800" dirty="0" smtClean="0">
                <a:solidFill>
                  <a:schemeClr val="tx1"/>
                </a:solidFill>
                <a:latin typeface="Helvetica Neue" charset="0"/>
                <a:cs typeface="Helvetica Neue" charset="0"/>
              </a:rPr>
              <a:t>Campaign</a:t>
            </a:r>
          </a:p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800" dirty="0" smtClean="0">
                <a:solidFill>
                  <a:schemeClr val="tx1"/>
                </a:solidFill>
                <a:latin typeface="Helvetica Neue" charset="0"/>
                <a:cs typeface="Helvetica Neue" charset="0"/>
              </a:rPr>
              <a:t>Party Platforms</a:t>
            </a:r>
            <a:endParaRPr lang="en-US" sz="3800" dirty="0">
              <a:solidFill>
                <a:schemeClr val="tx1"/>
              </a:solidFill>
              <a:latin typeface="Helvetica Neue" charset="0"/>
              <a:cs typeface="Helvetica Neue" charset="0"/>
            </a:endParaRPr>
          </a:p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8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Student Aid Changes</a:t>
            </a:r>
          </a:p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8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Tuition </a:t>
            </a:r>
            <a:r>
              <a:rPr lang="en-US" sz="3800" dirty="0" smtClean="0">
                <a:solidFill>
                  <a:schemeClr val="tx1"/>
                </a:solidFill>
                <a:latin typeface="Helvetica Neue" charset="0"/>
                <a:cs typeface="Helvetica Neue" charset="0"/>
              </a:rPr>
              <a:t>Freeze </a:t>
            </a:r>
            <a:r>
              <a:rPr lang="en-US" sz="38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+ CPI Cap</a:t>
            </a:r>
          </a:p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8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IGNITE Alberta</a:t>
            </a:r>
          </a:p>
        </p:txBody>
      </p:sp>
      <p:pic>
        <p:nvPicPr>
          <p:cNvPr id="29699" name="Picture 1" descr="caus_alberta_slogan_pur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2573338"/>
            <a:ext cx="4238625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/>
          </p:cNvSpPr>
          <p:nvPr/>
        </p:nvSpPr>
        <p:spPr bwMode="auto">
          <a:xfrm>
            <a:off x="177800" y="254000"/>
            <a:ext cx="1270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8000" b="1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What CAUS Has Done</a:t>
            </a:r>
          </a:p>
        </p:txBody>
      </p:sp>
      <p:sp>
        <p:nvSpPr>
          <p:cNvPr id="29698" name="Rectangle 2"/>
          <p:cNvSpPr txBox="1">
            <a:spLocks noChangeArrowheads="1"/>
          </p:cNvSpPr>
          <p:nvPr/>
        </p:nvSpPr>
        <p:spPr bwMode="auto">
          <a:xfrm>
            <a:off x="850900" y="2667000"/>
            <a:ext cx="6875636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889000" indent="-5715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800" dirty="0" smtClean="0">
                <a:solidFill>
                  <a:schemeClr val="tx1"/>
                </a:solidFill>
                <a:latin typeface="Helvetica Neue" charset="0"/>
                <a:cs typeface="Helvetica Neue" charset="0"/>
              </a:rPr>
              <a:t>Tuition Freeze</a:t>
            </a:r>
            <a:endParaRPr lang="en-US" sz="3800" dirty="0">
              <a:solidFill>
                <a:schemeClr val="tx1"/>
              </a:solidFill>
              <a:latin typeface="Helvetica Neue" charset="0"/>
              <a:cs typeface="Helvetica Neue" charset="0"/>
            </a:endParaRPr>
          </a:p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800" dirty="0" smtClean="0">
                <a:solidFill>
                  <a:schemeClr val="tx1"/>
                </a:solidFill>
                <a:latin typeface="Helvetica Neue" charset="0"/>
                <a:cs typeface="Helvetica Neue" charset="0"/>
              </a:rPr>
              <a:t>MNIF Freeze</a:t>
            </a:r>
          </a:p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800" dirty="0" smtClean="0">
                <a:solidFill>
                  <a:schemeClr val="tx1"/>
                </a:solidFill>
                <a:latin typeface="Helvetica Neue" charset="0"/>
                <a:cs typeface="Helvetica Neue" charset="0"/>
              </a:rPr>
              <a:t>Market Modifier     Rollback</a:t>
            </a:r>
            <a:endParaRPr lang="en-US" sz="3800" dirty="0">
              <a:solidFill>
                <a:schemeClr val="tx1"/>
              </a:solidFill>
              <a:latin typeface="Helvetica Neue" charset="0"/>
              <a:cs typeface="Helvetica Neue" charset="0"/>
            </a:endParaRPr>
          </a:p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3800" dirty="0" smtClean="0">
                <a:solidFill>
                  <a:schemeClr val="tx1"/>
                </a:solidFill>
                <a:latin typeface="Helvetica Neue" charset="0"/>
                <a:cs typeface="Helvetica Neue" charset="0"/>
              </a:rPr>
              <a:t>STEP</a:t>
            </a:r>
          </a:p>
        </p:txBody>
      </p:sp>
      <p:pic>
        <p:nvPicPr>
          <p:cNvPr id="2" name="Picture 1" descr="Tuition Freez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296" y="3508648"/>
            <a:ext cx="702078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842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/>
          </p:cNvSpPr>
          <p:nvPr/>
        </p:nvSpPr>
        <p:spPr bwMode="auto">
          <a:xfrm>
            <a:off x="177800" y="254000"/>
            <a:ext cx="12700000" cy="145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8000" b="1" dirty="0" smtClean="0">
                <a:solidFill>
                  <a:schemeClr val="tx1"/>
                </a:solidFill>
                <a:latin typeface="Helvetica Neue" charset="0"/>
                <a:cs typeface="Helvetica Neue" charset="0"/>
              </a:rPr>
              <a:t>Tuition Review </a:t>
            </a:r>
            <a:endParaRPr lang="en-US" sz="8000" b="1" dirty="0">
              <a:solidFill>
                <a:schemeClr val="tx1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36" y="2268357"/>
            <a:ext cx="12169352" cy="59093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indent="-571500" algn="l">
              <a:buFont typeface="Arial"/>
              <a:buChar char="•"/>
            </a:pPr>
            <a:r>
              <a:rPr lang="en-US" dirty="0" smtClean="0"/>
              <a:t>2015 the Government of Alberta announced their Adult Learning Review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/>
              <a:t>2017 Tuition Freeze was announced in November 2016 along with a tuition review consultation 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/>
              <a:t>Part one of the consultation is </a:t>
            </a:r>
            <a:r>
              <a:rPr lang="en-US" dirty="0"/>
              <a:t>ongoing through </a:t>
            </a:r>
            <a:r>
              <a:rPr lang="en-US" dirty="0">
                <a:hlinkClick r:id="rId3"/>
              </a:rPr>
              <a:t>http://tuitionreview.alberta.ca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- Survey and stakeholder submissions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/>
              <a:t>Part two is a working group beginning in January 2017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CAUS Meeting with Redfo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5927725"/>
            <a:ext cx="7993063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7"/>
          <p:cNvSpPr txBox="1">
            <a:spLocks noChangeArrowheads="1"/>
          </p:cNvSpPr>
          <p:nvPr/>
        </p:nvSpPr>
        <p:spPr bwMode="auto">
          <a:xfrm>
            <a:off x="93663" y="6029325"/>
            <a:ext cx="467995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800">
                <a:latin typeface="Helvetica Neue" charset="0"/>
                <a:cs typeface="Helvetica Neue" charset="0"/>
              </a:rPr>
              <a:t>Meetings with Premier Hancock &amp;</a:t>
            </a:r>
          </a:p>
          <a:p>
            <a:pPr eaLnBrk="1" hangingPunct="1"/>
            <a:r>
              <a:rPr lang="en-US" sz="3800">
                <a:latin typeface="Helvetica Neue" charset="0"/>
                <a:cs typeface="Helvetica Neue" charset="0"/>
              </a:rPr>
              <a:t>Premier Redford</a:t>
            </a:r>
          </a:p>
        </p:txBody>
      </p:sp>
      <p:pic>
        <p:nvPicPr>
          <p:cNvPr id="31747" name="Picture 1" descr="IMG_13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35751" r="6311" b="10622"/>
          <a:stretch>
            <a:fillRect/>
          </a:stretch>
        </p:blipFill>
        <p:spPr bwMode="auto">
          <a:xfrm>
            <a:off x="309563" y="268288"/>
            <a:ext cx="12368212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s://pbs.twimg.com/media/CvPF7isUEAABfQp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572" y="903624"/>
            <a:ext cx="5891026" cy="441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1720" y="196280"/>
            <a:ext cx="12623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Government – New Minister – New MLAs</a:t>
            </a:r>
            <a:endParaRPr lang="en-US" dirty="0"/>
          </a:p>
        </p:txBody>
      </p:sp>
      <p:pic>
        <p:nvPicPr>
          <p:cNvPr id="26626" name="Picture 2" descr="https://pbs.twimg.com/media/Co-Xc4XUAAIJjcH.jpg: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42" y="5136594"/>
            <a:ext cx="7362110" cy="414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bs.twimg.com/media/Csvhbh9VIAAgPQX.jpg: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32" y="903624"/>
            <a:ext cx="5400600" cy="455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US Minister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0776"/>
            <a:ext cx="7078464" cy="50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2988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pbs.twimg.com/media/Co3nZ6sUMAA8aoH.jpg:lar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8" t="23604" r="8803" b="17171"/>
          <a:stretch/>
        </p:blipFill>
        <p:spPr bwMode="auto">
          <a:xfrm>
            <a:off x="602281" y="7206405"/>
            <a:ext cx="4137116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69" name="TextBox 9"/>
          <p:cNvSpPr txBox="1">
            <a:spLocks noChangeArrowheads="1"/>
          </p:cNvSpPr>
          <p:nvPr/>
        </p:nvSpPr>
        <p:spPr bwMode="auto">
          <a:xfrm>
            <a:off x="0" y="4084638"/>
            <a:ext cx="13004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600" dirty="0">
                <a:latin typeface="Helvetica Neue" charset="0"/>
                <a:cs typeface="Helvetica Neue" charset="0"/>
              </a:rPr>
              <a:t>Meetings, Meetings, Meetings, Meetings, Meetings, Meetings</a:t>
            </a:r>
          </a:p>
        </p:txBody>
      </p:sp>
      <p:pic>
        <p:nvPicPr>
          <p:cNvPr id="32771" name="Picture 2" descr="IMG_134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 r="6956"/>
          <a:stretch>
            <a:fillRect/>
          </a:stretch>
        </p:blipFill>
        <p:spPr bwMode="auto">
          <a:xfrm>
            <a:off x="7491413" y="4805363"/>
            <a:ext cx="532765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IMG_134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29704" r="1826" b="29016"/>
          <a:stretch>
            <a:fillRect/>
          </a:stretch>
        </p:blipFill>
        <p:spPr bwMode="auto">
          <a:xfrm>
            <a:off x="322263" y="4805363"/>
            <a:ext cx="704373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IMG_023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4"/>
          <a:stretch>
            <a:fillRect/>
          </a:stretch>
        </p:blipFill>
        <p:spPr bwMode="auto">
          <a:xfrm>
            <a:off x="4773613" y="7324725"/>
            <a:ext cx="25987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 descr="IMG_019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t="26672" r="9979" b="24576"/>
          <a:stretch>
            <a:fillRect/>
          </a:stretch>
        </p:blipFill>
        <p:spPr bwMode="auto">
          <a:xfrm>
            <a:off x="4135438" y="268288"/>
            <a:ext cx="8704262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AUS D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2" y="268288"/>
            <a:ext cx="3816424" cy="381642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punkoryan.com/wp-content/uploads/2012/09/02-rj_Alberta_Legislature_20120823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16" y="1492424"/>
            <a:ext cx="1048371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525463" y="2768600"/>
            <a:ext cx="11953875" cy="5708650"/>
          </a:xfrm>
        </p:spPr>
        <p:txBody>
          <a:bodyPr/>
          <a:lstStyle/>
          <a:p>
            <a:pPr marL="889000" eaLnBrk="1" hangingPunct="1"/>
            <a:r>
              <a:rPr lang="en-US" sz="4000" dirty="0" smtClean="0">
                <a:latin typeface="Helvetica Neue" charset="0"/>
                <a:ea typeface="ヒラギノ角ゴ ProN W3" charset="0"/>
                <a:cs typeface="Helvetica Neue" charset="0"/>
              </a:rPr>
              <a:t>Adult Learning Review</a:t>
            </a:r>
          </a:p>
          <a:p>
            <a:pPr marL="1333500" lvl="1" eaLnBrk="1" hangingPunct="1"/>
            <a:r>
              <a:rPr lang="en-US" sz="3600" dirty="0" smtClean="0">
                <a:latin typeface="Helvetica Neue" charset="0"/>
                <a:ea typeface="ヒラギノ角ゴ ProN W3" charset="0"/>
                <a:cs typeface="Helvetica Neue" charset="0"/>
              </a:rPr>
              <a:t>Tuition</a:t>
            </a:r>
            <a:endParaRPr lang="en-US" sz="3600" dirty="0">
              <a:latin typeface="Helvetica Neue" charset="0"/>
              <a:ea typeface="ヒラギノ角ゴ ProN W3" charset="0"/>
              <a:cs typeface="Helvetica Neue" charset="0"/>
            </a:endParaRPr>
          </a:p>
          <a:p>
            <a:pPr marL="1333500" lvl="1" eaLnBrk="1" hangingPunct="1"/>
            <a:r>
              <a:rPr lang="en-US" sz="3600" dirty="0" smtClean="0">
                <a:latin typeface="Helvetica Neue" charset="0"/>
                <a:ea typeface="ヒラギノ角ゴ ProN W3" charset="0"/>
                <a:cs typeface="Helvetica Neue" charset="0"/>
              </a:rPr>
              <a:t>Market Modifiers</a:t>
            </a:r>
            <a:endParaRPr lang="en-US" sz="3600" dirty="0">
              <a:latin typeface="Helvetica Neue" charset="0"/>
              <a:ea typeface="ヒラギノ角ゴ ProN W3" charset="0"/>
              <a:cs typeface="Helvetica Neue" charset="0"/>
            </a:endParaRPr>
          </a:p>
          <a:p>
            <a:pPr marL="1333500" lvl="1" eaLnBrk="1" hangingPunct="1"/>
            <a:r>
              <a:rPr lang="en-US" sz="3600" dirty="0" smtClean="0">
                <a:latin typeface="Helvetica Neue" charset="0"/>
                <a:ea typeface="ヒラギノ角ゴ ProN W3" charset="0"/>
                <a:cs typeface="Helvetica Neue" charset="0"/>
              </a:rPr>
              <a:t>Mandatory Non-Instructional Fees (MNIFs)</a:t>
            </a:r>
          </a:p>
          <a:p>
            <a:pPr marL="1333500" lvl="1" eaLnBrk="1" hangingPunct="1"/>
            <a:r>
              <a:rPr lang="en-US" sz="3600" dirty="0" smtClean="0">
                <a:latin typeface="Helvetica Neue" charset="0"/>
                <a:ea typeface="ヒラギノ角ゴ ProN W3" charset="0"/>
                <a:cs typeface="Helvetica Neue" charset="0"/>
              </a:rPr>
              <a:t>Student Financial Aid</a:t>
            </a:r>
          </a:p>
          <a:p>
            <a:pPr marL="1333500" lvl="1" eaLnBrk="1" hangingPunct="1"/>
            <a:r>
              <a:rPr lang="en-US" sz="3600" dirty="0" smtClean="0">
                <a:latin typeface="Helvetica Neue" charset="0"/>
                <a:ea typeface="ヒラギノ角ゴ ProN W3" charset="0"/>
                <a:cs typeface="Helvetica Neue" charset="0"/>
              </a:rPr>
              <a:t>Governance</a:t>
            </a:r>
          </a:p>
          <a:p>
            <a:pPr marL="889000" eaLnBrk="1" hangingPunct="1"/>
            <a:r>
              <a:rPr lang="en-US" sz="4000" dirty="0" smtClean="0">
                <a:latin typeface="Helvetica Neue" charset="0"/>
                <a:ea typeface="ヒラギノ角ゴ ProN W3" charset="0"/>
                <a:cs typeface="Helvetica Neue" charset="0"/>
              </a:rPr>
              <a:t>Mental Health</a:t>
            </a:r>
          </a:p>
          <a:p>
            <a:pPr marL="889000" eaLnBrk="1" hangingPunct="1"/>
            <a:r>
              <a:rPr lang="en-US" sz="4000" dirty="0" smtClean="0">
                <a:latin typeface="Helvetica Neue" charset="0"/>
                <a:ea typeface="ヒラギノ角ゴ ProN W3" charset="0"/>
                <a:cs typeface="Helvetica Neue" charset="0"/>
              </a:rPr>
              <a:t>Student Employment </a:t>
            </a:r>
            <a:endParaRPr lang="en-US" sz="4000" dirty="0">
              <a:latin typeface="Helvetica Neue" charset="0"/>
              <a:ea typeface="ヒラギノ角ゴ ProN W3" charset="0"/>
              <a:cs typeface="Helvetica Neue" charset="0"/>
            </a:endParaRPr>
          </a:p>
        </p:txBody>
      </p:sp>
      <p:sp>
        <p:nvSpPr>
          <p:cNvPr id="34818" name="Rectangle 2"/>
          <p:cNvSpPr>
            <a:spLocks/>
          </p:cNvSpPr>
          <p:nvPr/>
        </p:nvSpPr>
        <p:spPr bwMode="auto">
          <a:xfrm>
            <a:off x="177800" y="254000"/>
            <a:ext cx="1270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8400" b="1">
                <a:solidFill>
                  <a:schemeClr val="tx1"/>
                </a:solidFill>
                <a:latin typeface="Helvetica Neue" charset="0"/>
                <a:cs typeface="Helvetica Neue" charset="0"/>
              </a:rPr>
              <a:t>Priorities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latin typeface="Helvetica Neue" charset="0"/>
                <a:ea typeface="ヒラギノ角ゴ ProN W3" charset="0"/>
                <a:cs typeface="Helvetica Neue" charset="0"/>
              </a:rPr>
              <a:t>Questions?</a:t>
            </a:r>
            <a:endParaRPr lang="en-US" b="1" dirty="0">
              <a:latin typeface="Helvetica Neue" charset="0"/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/>
            <a:r>
              <a:rPr lang="en-US" sz="4800" dirty="0">
                <a:latin typeface="Helvetica Neue" charset="0"/>
                <a:ea typeface="ヒラギノ角ゴ ProN W3" charset="0"/>
                <a:cs typeface="Helvetica Neue" charset="0"/>
              </a:rPr>
              <a:t>Ask right now!</a:t>
            </a:r>
          </a:p>
          <a:p>
            <a:pPr marL="889000" eaLnBrk="1" hangingPunct="1"/>
            <a:r>
              <a:rPr lang="en-US" sz="4800" dirty="0">
                <a:latin typeface="Helvetica Neue" charset="0"/>
                <a:ea typeface="ヒラギノ角ゴ ProN W3" charset="0"/>
                <a:cs typeface="Helvetica Neue" charset="0"/>
              </a:rPr>
              <a:t>Ask later!</a:t>
            </a:r>
            <a:endParaRPr lang="en-US" dirty="0">
              <a:latin typeface="Helvetica Neue" charset="0"/>
              <a:ea typeface="ヒラギノ角ゴ ProN W3" charset="0"/>
              <a:cs typeface="Helvetica Neue" charset="0"/>
            </a:endParaRPr>
          </a:p>
          <a:p>
            <a:pPr marL="2667000" lvl="4" eaLnBrk="1" hangingPunct="1"/>
            <a:r>
              <a:rPr lang="en-US" sz="2400" b="1" dirty="0" smtClean="0">
                <a:latin typeface="Helvetica Neue" charset="0"/>
                <a:ea typeface="ＭＳ Ｐゴシック" charset="0"/>
                <a:cs typeface="ＭＳ Ｐゴシック" charset="0"/>
              </a:rPr>
              <a:t>Dexter </a:t>
            </a:r>
            <a:r>
              <a:rPr lang="en-US" sz="2400" b="1" dirty="0" err="1" smtClean="0">
                <a:latin typeface="Helvetica Neue" charset="0"/>
                <a:ea typeface="ＭＳ Ｐゴシック" charset="0"/>
                <a:cs typeface="ＭＳ Ｐゴシック" charset="0"/>
              </a:rPr>
              <a:t>Bruneau</a:t>
            </a:r>
            <a:r>
              <a:rPr lang="en-US" sz="2400" b="1" dirty="0" smtClean="0">
                <a:latin typeface="Helvetica Neue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b="1" dirty="0">
                <a:latin typeface="Helvetica Neue" charset="0"/>
                <a:ea typeface="ＭＳ Ｐゴシック" charset="0"/>
                <a:cs typeface="ＭＳ Ｐゴシック" charset="0"/>
              </a:rPr>
              <a:t>Chair</a:t>
            </a:r>
            <a:r>
              <a:rPr lang="en-US" sz="2400" b="1" dirty="0">
                <a:latin typeface="Helvetica Neue" charset="0"/>
                <a:ea typeface="ヒラギノ角ゴ ProN W6" charset="0"/>
                <a:cs typeface="ヒラギノ角ゴ ProN W6" charset="0"/>
              </a:rPr>
              <a:t/>
            </a:r>
            <a:br>
              <a:rPr lang="en-US" sz="2400" b="1" dirty="0">
                <a:latin typeface="Helvetica Neue" charset="0"/>
                <a:ea typeface="ヒラギノ角ゴ ProN W6" charset="0"/>
                <a:cs typeface="ヒラギノ角ゴ ProN W6" charset="0"/>
              </a:rPr>
            </a:br>
            <a:r>
              <a:rPr lang="en-US" sz="2400" dirty="0" err="1">
                <a:latin typeface="Helvetica Neue" charset="0"/>
                <a:ea typeface="ヒラギノ角ゴ ProN W6" charset="0"/>
                <a:cs typeface="ヒラギノ角ゴ ProN W6" charset="0"/>
              </a:rPr>
              <a:t>vpexternal@samru.ca</a:t>
            </a:r>
            <a:r>
              <a:rPr lang="en-US" sz="2400" dirty="0">
                <a:latin typeface="Helvetica Neue" charset="0"/>
                <a:ea typeface="ヒラギノ角ゴ ProN W6" charset="0"/>
                <a:cs typeface="ヒラギノ角ゴ ProN W6" charset="0"/>
              </a:rPr>
              <a:t> </a:t>
            </a:r>
            <a:r>
              <a:rPr lang="en-US" sz="2400" dirty="0" smtClean="0">
                <a:latin typeface="Helvetica Neue" charset="0"/>
                <a:ea typeface="ＭＳ Ｐゴシック" charset="0"/>
                <a:cs typeface="ＭＳ Ｐゴシック" charset="0"/>
              </a:rPr>
              <a:t>/ 403-440-6404 </a:t>
            </a:r>
            <a:r>
              <a:rPr lang="en-US" sz="2400" dirty="0">
                <a:latin typeface="Helvetica Neue" charset="0"/>
                <a:ea typeface="ＭＳ Ｐゴシック" charset="0"/>
                <a:cs typeface="ＭＳ Ｐゴシック" charset="0"/>
              </a:rPr>
              <a:t>/ </a:t>
            </a:r>
            <a:r>
              <a:rPr lang="en-US" sz="2400" dirty="0" smtClean="0">
                <a:latin typeface="Helvetica Neue" charset="0"/>
                <a:ea typeface="ＭＳ Ｐゴシック" charset="0"/>
                <a:cs typeface="ＭＳ Ｐゴシック" charset="0"/>
              </a:rPr>
              <a:t>@</a:t>
            </a:r>
            <a:r>
              <a:rPr lang="en-US" sz="2400" dirty="0" err="1" smtClean="0">
                <a:latin typeface="Helvetica Neue" charset="0"/>
                <a:ea typeface="ＭＳ Ｐゴシック" charset="0"/>
                <a:cs typeface="ＭＳ Ｐゴシック" charset="0"/>
              </a:rPr>
              <a:t>SAMRUVPExternal</a:t>
            </a:r>
            <a:endParaRPr lang="en-US" sz="2400" dirty="0">
              <a:latin typeface="Helvetica Neue" charset="0"/>
              <a:ea typeface="ＭＳ Ｐゴシック" charset="0"/>
              <a:cs typeface="ＭＳ Ｐゴシック" charset="0"/>
            </a:endParaRPr>
          </a:p>
          <a:p>
            <a:pPr marL="2667000" lvl="4" eaLnBrk="1" hangingPunct="1"/>
            <a:r>
              <a:rPr lang="en-US" sz="2400" b="1" dirty="0" err="1" smtClean="0">
                <a:latin typeface="Helvetica Neue" charset="0"/>
                <a:ea typeface="ＭＳ Ｐゴシック" charset="0"/>
                <a:cs typeface="ＭＳ Ｐゴシック" charset="0"/>
              </a:rPr>
              <a:t>Carley</a:t>
            </a:r>
            <a:r>
              <a:rPr lang="en-US" sz="2400" b="1" dirty="0" smtClean="0">
                <a:latin typeface="Helvetica Neue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 smtClean="0">
                <a:latin typeface="Helvetica Neue" charset="0"/>
                <a:ea typeface="ＭＳ Ｐゴシック" charset="0"/>
                <a:cs typeface="ＭＳ Ｐゴシック" charset="0"/>
              </a:rPr>
              <a:t>Casebeer</a:t>
            </a:r>
            <a:r>
              <a:rPr lang="en-US" sz="2400" b="1" dirty="0" smtClean="0">
                <a:latin typeface="Helvetica Neue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b="1" dirty="0">
                <a:latin typeface="Helvetica Neue" charset="0"/>
                <a:ea typeface="ＭＳ Ｐゴシック" charset="0"/>
                <a:cs typeface="ＭＳ Ｐゴシック" charset="0"/>
              </a:rPr>
              <a:t>Vice Chair    </a:t>
            </a:r>
            <a:r>
              <a:rPr lang="en-US" sz="2400" dirty="0" err="1">
                <a:latin typeface="Helvetica Neue" charset="0"/>
                <a:ea typeface="ＭＳ Ｐゴシック" charset="0"/>
                <a:cs typeface="ＭＳ Ｐゴシック" charset="0"/>
              </a:rPr>
              <a:t>savpexternal@macewan.ca</a:t>
            </a:r>
            <a:r>
              <a:rPr lang="en-US" sz="2400" dirty="0">
                <a:latin typeface="Helvetica Neue" charset="0"/>
                <a:ea typeface="ＭＳ Ｐゴシック" charset="0"/>
                <a:cs typeface="ＭＳ Ｐゴシック" charset="0"/>
              </a:rPr>
              <a:t> / </a:t>
            </a:r>
            <a:r>
              <a:rPr lang="en-US" sz="2400" dirty="0" smtClean="0">
                <a:latin typeface="Helvetica Neue" charset="0"/>
                <a:ea typeface="ＭＳ Ｐゴシック" charset="0"/>
                <a:cs typeface="ＭＳ Ｐゴシック" charset="0"/>
              </a:rPr>
              <a:t>780-633-3763 </a:t>
            </a:r>
            <a:r>
              <a:rPr lang="en-US" sz="2400" dirty="0">
                <a:latin typeface="Helvetica Neue" charset="0"/>
                <a:ea typeface="ＭＳ Ｐゴシック" charset="0"/>
                <a:cs typeface="ＭＳ Ｐゴシック" charset="0"/>
              </a:rPr>
              <a:t>/ </a:t>
            </a:r>
            <a:r>
              <a:rPr lang="en-US" sz="2400" dirty="0" smtClean="0">
                <a:latin typeface="Helvetica Neue" charset="0"/>
                <a:ea typeface="ＭＳ Ｐゴシック" charset="0"/>
                <a:cs typeface="ＭＳ Ｐゴシック" charset="0"/>
              </a:rPr>
              <a:t>@</a:t>
            </a:r>
            <a:r>
              <a:rPr lang="en-US" sz="2400" dirty="0" err="1" smtClean="0">
                <a:latin typeface="Helvetica Neue" charset="0"/>
                <a:ea typeface="ＭＳ Ｐゴシック" charset="0"/>
                <a:cs typeface="ＭＳ Ｐゴシック" charset="0"/>
              </a:rPr>
              <a:t>carleycasebeer</a:t>
            </a:r>
            <a:endParaRPr lang="en-US" sz="2400" dirty="0">
              <a:latin typeface="Helvetica Neue" charset="0"/>
              <a:ea typeface="ＭＳ Ｐゴシック" charset="0"/>
              <a:cs typeface="ＭＳ Ｐゴシック" charset="0"/>
            </a:endParaRPr>
          </a:p>
          <a:p>
            <a:pPr marL="2667000" lvl="4" eaLnBrk="1" hangingPunct="1"/>
            <a:r>
              <a:rPr lang="en-US" sz="2400" b="1" dirty="0" smtClean="0">
                <a:latin typeface="Helvetica Neue" charset="0"/>
                <a:ea typeface="ＭＳ Ｐゴシック" charset="0"/>
                <a:cs typeface="ＭＳ Ｐゴシック" charset="0"/>
              </a:rPr>
              <a:t>Joshua </a:t>
            </a:r>
            <a:r>
              <a:rPr lang="en-US" sz="2400" b="1" dirty="0" err="1" smtClean="0">
                <a:latin typeface="Helvetica Neue" charset="0"/>
                <a:ea typeface="ＭＳ Ｐゴシック" charset="0"/>
                <a:cs typeface="ＭＳ Ｐゴシック" charset="0"/>
              </a:rPr>
              <a:t>McKeown</a:t>
            </a:r>
            <a:r>
              <a:rPr lang="en-US" sz="2400" b="1" dirty="0" smtClean="0">
                <a:latin typeface="Helvetica Neue" charset="0"/>
                <a:ea typeface="ＭＳ Ｐゴシック" charset="0"/>
                <a:cs typeface="ＭＳ Ｐゴシック" charset="0"/>
              </a:rPr>
              <a:t>, Interim </a:t>
            </a:r>
            <a:r>
              <a:rPr lang="en-US" sz="2400" b="1" dirty="0">
                <a:latin typeface="Helvetica Neue" charset="0"/>
                <a:ea typeface="ＭＳ Ｐゴシック" charset="0"/>
                <a:cs typeface="ＭＳ Ｐゴシック" charset="0"/>
              </a:rPr>
              <a:t>Executive Director</a:t>
            </a:r>
            <a:r>
              <a:rPr lang="en-US" sz="2400" b="1" dirty="0">
                <a:latin typeface="Helvetica Neue" charset="0"/>
                <a:ea typeface="ヒラギノ角ゴ ProN W6" charset="0"/>
                <a:cs typeface="ヒラギノ角ゴ ProN W6" charset="0"/>
              </a:rPr>
              <a:t/>
            </a:r>
            <a:br>
              <a:rPr lang="en-US" sz="2400" b="1" dirty="0">
                <a:latin typeface="Helvetica Neue" charset="0"/>
                <a:ea typeface="ヒラギノ角ゴ ProN W6" charset="0"/>
                <a:cs typeface="ヒラギノ角ゴ ProN W6" charset="0"/>
              </a:rPr>
            </a:br>
            <a:r>
              <a:rPr lang="en-US" sz="2400" dirty="0" err="1" smtClean="0">
                <a:latin typeface="Helvetica Neue" charset="0"/>
                <a:ea typeface="ＭＳ Ｐゴシック" charset="0"/>
                <a:cs typeface="ＭＳ Ｐゴシック" charset="0"/>
              </a:rPr>
              <a:t>josh@</a:t>
            </a:r>
            <a:r>
              <a:rPr lang="en-US" sz="2400" dirty="0" err="1">
                <a:latin typeface="Helvetica Neue" charset="0"/>
                <a:ea typeface="ＭＳ Ｐゴシック" charset="0"/>
                <a:cs typeface="ＭＳ Ｐゴシック" charset="0"/>
              </a:rPr>
              <a:t>caus.net</a:t>
            </a:r>
            <a:r>
              <a:rPr lang="en-US" sz="2400" dirty="0">
                <a:latin typeface="Helvetica Neue" charset="0"/>
                <a:ea typeface="ＭＳ Ｐゴシック" charset="0"/>
                <a:cs typeface="ＭＳ Ｐゴシック" charset="0"/>
              </a:rPr>
              <a:t> / 780-297-4531 / </a:t>
            </a:r>
            <a:r>
              <a:rPr lang="en-US" sz="2400" dirty="0" smtClean="0">
                <a:latin typeface="Helvetica Neue" charset="0"/>
                <a:ea typeface="ＭＳ Ｐゴシック" charset="0"/>
                <a:cs typeface="ＭＳ Ｐゴシック" charset="0"/>
              </a:rPr>
              <a:t>@</a:t>
            </a:r>
            <a:r>
              <a:rPr lang="en-US" sz="2400" dirty="0" err="1" smtClean="0">
                <a:latin typeface="Helvetica Neue" charset="0"/>
                <a:ea typeface="ＭＳ Ｐゴシック" charset="0"/>
                <a:cs typeface="ＭＳ Ｐゴシック" charset="0"/>
              </a:rPr>
              <a:t>joshuanmckeown</a:t>
            </a:r>
            <a:endParaRPr lang="en-US" sz="2400" dirty="0">
              <a:latin typeface="Helvetica Neue" charset="0"/>
              <a:ea typeface="ＭＳ Ｐゴシック" charset="0"/>
              <a:cs typeface="ＭＳ Ｐゴシック" charset="0"/>
            </a:endParaRPr>
          </a:p>
          <a:p>
            <a:pPr marL="2667000" lvl="4" eaLnBrk="1" hangingPunct="1"/>
            <a:r>
              <a:rPr lang="en-US" sz="2400" dirty="0">
                <a:latin typeface="Helvetica Neue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sz="2400" dirty="0" err="1">
                <a:latin typeface="Helvetica Neue" charset="0"/>
                <a:ea typeface="ＭＳ Ｐゴシック" charset="0"/>
                <a:cs typeface="ＭＳ Ｐゴシック" charset="0"/>
              </a:rPr>
              <a:t>www.caus.net</a:t>
            </a:r>
            <a:r>
              <a:rPr lang="en-US" sz="2400" dirty="0">
                <a:latin typeface="Helvetica Neue" charset="0"/>
                <a:ea typeface="ＭＳ Ｐゴシック" charset="0"/>
                <a:cs typeface="ＭＳ Ｐゴシック" charset="0"/>
              </a:rPr>
              <a:t> / @CAUS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 Neue" charset="0"/>
                <a:ea typeface="ヒラギノ角ゴ ProN W3" charset="0"/>
                <a:cs typeface="Helvetica Neue" charset="0"/>
              </a:rPr>
              <a:t>Who Is CAUS?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25936" y="8621216"/>
            <a:ext cx="8568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"/>
                <a:cs typeface="Helvetica Neue"/>
              </a:rPr>
              <a:t>CAUS is all business</a:t>
            </a:r>
            <a:endParaRPr lang="en-US" dirty="0">
              <a:latin typeface="Helvetica Neue"/>
              <a:cs typeface="Helvetica Neue"/>
            </a:endParaRPr>
          </a:p>
        </p:txBody>
      </p:sp>
      <p:pic>
        <p:nvPicPr>
          <p:cNvPr id="4" name="Picture 3" descr="CAUS 2016: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99" y="2870201"/>
            <a:ext cx="11184568" cy="41399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 Neue" charset="0"/>
                <a:ea typeface="ヒラギノ角ゴ ProN W3" charset="0"/>
                <a:cs typeface="Helvetica Neue" charset="0"/>
              </a:rPr>
              <a:t>Who Is CAUS?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25936" y="8621216"/>
            <a:ext cx="8568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"/>
                <a:cs typeface="Helvetica Neue"/>
              </a:rPr>
              <a:t>…most of the time</a:t>
            </a:r>
            <a:endParaRPr lang="en-US" dirty="0">
              <a:latin typeface="Helvetica Neue"/>
              <a:cs typeface="Helvetica Neue"/>
            </a:endParaRPr>
          </a:p>
        </p:txBody>
      </p:sp>
      <p:pic>
        <p:nvPicPr>
          <p:cNvPr id="2" name="Picture 1" descr="CAUS 2016:17_sill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7" b="16425"/>
          <a:stretch/>
        </p:blipFill>
        <p:spPr>
          <a:xfrm>
            <a:off x="0" y="2724888"/>
            <a:ext cx="13004800" cy="5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7265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660400" y="2500313"/>
            <a:ext cx="7493000" cy="6264275"/>
          </a:xfrm>
        </p:spPr>
        <p:txBody>
          <a:bodyPr/>
          <a:lstStyle/>
          <a:p>
            <a:pPr marL="889000" eaLnBrk="1" hangingPunct="1"/>
            <a:r>
              <a:rPr lang="en-US" sz="3800" dirty="0" smtClean="0">
                <a:latin typeface="Helvetica Neue" charset="0"/>
                <a:ea typeface="ヒラギノ角ゴ ProN W3" charset="0"/>
                <a:cs typeface="Helvetica Neue" charset="0"/>
              </a:rPr>
              <a:t>Represents </a:t>
            </a:r>
            <a:r>
              <a:rPr lang="en-US" sz="3800" dirty="0">
                <a:latin typeface="Helvetica Neue" charset="0"/>
                <a:ea typeface="ヒラギノ角ゴ ProN W3" charset="0"/>
                <a:cs typeface="Helvetica Neue" charset="0"/>
              </a:rPr>
              <a:t>over 100,000 undergrads to the government, public and stakeholders</a:t>
            </a:r>
          </a:p>
          <a:p>
            <a:pPr marL="889000" eaLnBrk="1" hangingPunct="1"/>
            <a:r>
              <a:rPr lang="en-US" sz="3800" dirty="0" smtClean="0">
                <a:latin typeface="Helvetica Neue" charset="0"/>
                <a:ea typeface="ヒラギノ角ゴ ProN W3" charset="0"/>
                <a:cs typeface="Helvetica Neue" charset="0"/>
              </a:rPr>
              <a:t>Five members:</a:t>
            </a:r>
            <a:br>
              <a:rPr lang="en-US" sz="3800" dirty="0" smtClean="0">
                <a:latin typeface="Helvetica Neue" charset="0"/>
                <a:ea typeface="ヒラギノ角ゴ ProN W3" charset="0"/>
                <a:cs typeface="Helvetica Neue" charset="0"/>
              </a:rPr>
            </a:br>
            <a:r>
              <a:rPr lang="en-US" sz="3800" i="1" dirty="0" smtClean="0">
                <a:latin typeface="Helvetica Neue" charset="0"/>
                <a:ea typeface="ヒラギノ角ゴ ProN W3" charset="0"/>
                <a:cs typeface="Helvetica Neue" charset="0"/>
              </a:rPr>
              <a:t>SA MacEwan University      SA Mount Royal University University of Alberta SU</a:t>
            </a:r>
            <a:br>
              <a:rPr lang="en-US" sz="3800" i="1" dirty="0" smtClean="0">
                <a:latin typeface="Helvetica Neue" charset="0"/>
                <a:ea typeface="ヒラギノ角ゴ ProN W3" charset="0"/>
                <a:cs typeface="Helvetica Neue" charset="0"/>
              </a:rPr>
            </a:br>
            <a:r>
              <a:rPr lang="en-US" sz="3800" i="1" dirty="0" smtClean="0">
                <a:latin typeface="Helvetica Neue" charset="0"/>
                <a:ea typeface="ヒラギノ角ゴ ProN W3" charset="0"/>
                <a:cs typeface="Helvetica Neue" charset="0"/>
              </a:rPr>
              <a:t>University of Calgary SU</a:t>
            </a:r>
            <a:br>
              <a:rPr lang="en-US" sz="3800" i="1" dirty="0" smtClean="0">
                <a:latin typeface="Helvetica Neue" charset="0"/>
                <a:ea typeface="ヒラギノ角ゴ ProN W3" charset="0"/>
                <a:cs typeface="Helvetica Neue" charset="0"/>
              </a:rPr>
            </a:br>
            <a:r>
              <a:rPr lang="en-US" sz="3800" i="1" dirty="0" smtClean="0">
                <a:latin typeface="Helvetica Neue" charset="0"/>
                <a:ea typeface="ヒラギノ角ゴ ProN W3" charset="0"/>
                <a:cs typeface="Helvetica Neue" charset="0"/>
              </a:rPr>
              <a:t>University of Lethbridge SU</a:t>
            </a:r>
            <a:endParaRPr lang="en-US" sz="3800" i="1" dirty="0">
              <a:latin typeface="Helvetica Neue" charset="0"/>
              <a:ea typeface="ヒラギノ角ゴ ProN W3" charset="0"/>
              <a:cs typeface="Helvetica Neue" charset="0"/>
            </a:endParaRPr>
          </a:p>
        </p:txBody>
      </p:sp>
      <p:pic>
        <p:nvPicPr>
          <p:cNvPr id="204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251200"/>
            <a:ext cx="45847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/>
          </p:cNvSpPr>
          <p:nvPr/>
        </p:nvSpPr>
        <p:spPr bwMode="auto">
          <a:xfrm>
            <a:off x="177800" y="254000"/>
            <a:ext cx="1270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8400" b="1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What CAUS Is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 Neue" charset="0"/>
                <a:ea typeface="ヒラギノ角ゴ ProN W3" charset="0"/>
                <a:cs typeface="Helvetica Neue" charset="0"/>
              </a:rPr>
              <a:t>Mission &amp; Vision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 Neue" charset="0"/>
                <a:ea typeface="ヒラギノ角ゴ ProN W3" charset="0"/>
                <a:cs typeface="Helvetica Neue" charset="0"/>
              </a:rPr>
              <a:t>Mission:                                                 </a:t>
            </a:r>
            <a:r>
              <a:rPr lang="en-US" sz="3400" dirty="0">
                <a:latin typeface="Helvetica Neue" charset="0"/>
                <a:ea typeface="ヒラギノ角ゴ ProN W3" charset="0"/>
                <a:cs typeface="Helvetica Neue" charset="0"/>
              </a:rPr>
              <a:t>T</a:t>
            </a:r>
            <a:r>
              <a:rPr lang="en-US" sz="3400" dirty="0" smtClean="0">
                <a:latin typeface="Helvetica Neue" charset="0"/>
                <a:ea typeface="ヒラギノ角ゴ ProN W3" charset="0"/>
                <a:cs typeface="Helvetica Neue" charset="0"/>
              </a:rPr>
              <a:t>o </a:t>
            </a:r>
            <a:r>
              <a:rPr lang="en-US" sz="3400" dirty="0">
                <a:latin typeface="Helvetica Neue" charset="0"/>
                <a:ea typeface="ヒラギノ角ゴ ProN W3" charset="0"/>
                <a:cs typeface="Helvetica Neue" charset="0"/>
              </a:rPr>
              <a:t>ensure a high quality, affordable, and accessible post-secondary education for Alberta undergraduate students through strong researched based advocacy </a:t>
            </a:r>
          </a:p>
          <a:p>
            <a:r>
              <a:rPr lang="en-US" dirty="0">
                <a:latin typeface="Helvetica Neue" charset="0"/>
                <a:ea typeface="ヒラギノ角ゴ ProN W3" charset="0"/>
                <a:cs typeface="Helvetica Neue" charset="0"/>
              </a:rPr>
              <a:t>Vision:                                           </a:t>
            </a:r>
            <a:r>
              <a:rPr lang="en-US" sz="3400" dirty="0">
                <a:latin typeface="Helvetica Neue" charset="0"/>
                <a:ea typeface="ヒラギノ角ゴ ProN W3" charset="0"/>
                <a:cs typeface="Helvetica Neue" charset="0"/>
              </a:rPr>
              <a:t>U</a:t>
            </a:r>
            <a:r>
              <a:rPr lang="en-US" sz="3400" dirty="0" smtClean="0">
                <a:latin typeface="Helvetica Neue" charset="0"/>
                <a:ea typeface="ヒラギノ角ゴ ProN W3" charset="0"/>
                <a:cs typeface="Helvetica Neue" charset="0"/>
              </a:rPr>
              <a:t>niversity </a:t>
            </a:r>
            <a:r>
              <a:rPr lang="en-US" sz="3400" dirty="0">
                <a:latin typeface="Helvetica Neue" charset="0"/>
                <a:ea typeface="ヒラギノ角ゴ ProN W3" charset="0"/>
                <a:cs typeface="Helvetica Neue" charset="0"/>
              </a:rPr>
              <a:t>students are active contributors in developing a high quality post-secondary sector that is accessible and supportive to all students regardless of background or financial means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/>
          </p:cNvSpPr>
          <p:nvPr/>
        </p:nvSpPr>
        <p:spPr bwMode="auto">
          <a:xfrm>
            <a:off x="177800" y="254000"/>
            <a:ext cx="1270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8400" b="1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History</a:t>
            </a:r>
          </a:p>
        </p:txBody>
      </p:sp>
      <p:sp>
        <p:nvSpPr>
          <p:cNvPr id="24578" name="Rectangle 1"/>
          <p:cNvSpPr txBox="1">
            <a:spLocks noChangeArrowheads="1"/>
          </p:cNvSpPr>
          <p:nvPr/>
        </p:nvSpPr>
        <p:spPr bwMode="auto">
          <a:xfrm>
            <a:off x="177800" y="2768600"/>
            <a:ext cx="127000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889000" indent="-5715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Created in 1986 to facilitate information sharing</a:t>
            </a:r>
          </a:p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Through 1980/90s fighting wave of funding cuts</a:t>
            </a:r>
          </a:p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Major election campaigns throughout CAUS history</a:t>
            </a:r>
          </a:p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Key stakeholder and influential voice in AB PSE </a:t>
            </a:r>
          </a:p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Founded on principle of unanimous agreement</a:t>
            </a:r>
          </a:p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Helvetica Neue" charset="0"/>
                <a:cs typeface="Helvetica Neue" charset="0"/>
              </a:rPr>
              <a:t>Small in number, but great in </a:t>
            </a:r>
            <a:r>
              <a:rPr lang="en-US" sz="4000" dirty="0" smtClean="0">
                <a:solidFill>
                  <a:schemeClr val="tx1"/>
                </a:solidFill>
                <a:latin typeface="Helvetica Neue" charset="0"/>
                <a:cs typeface="Helvetica Neue" charset="0"/>
              </a:rPr>
              <a:t>influence</a:t>
            </a:r>
          </a:p>
          <a:p>
            <a:pPr algn="l" eaLnBrk="1" hangingPunct="1">
              <a:spcBef>
                <a:spcPts val="2400"/>
              </a:spcBef>
              <a:buSzPct val="171000"/>
              <a:buFont typeface="Gill Sans" charset="0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Helvetica Neue" charset="0"/>
                <a:cs typeface="Helvetica Neue" charset="0"/>
              </a:rPr>
              <a:t>MacEwan + Mount Royal SAs joined in 2014/15</a:t>
            </a:r>
            <a:endParaRPr lang="en-US" sz="4000" dirty="0">
              <a:solidFill>
                <a:schemeClr val="tx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200" b="1" dirty="0">
                <a:latin typeface="Helvetica Neue" charset="0"/>
                <a:ea typeface="ヒラギノ角ゴ ProN W3" charset="0"/>
                <a:cs typeface="Helvetica Neue" charset="0"/>
              </a:rPr>
              <a:t>What Has Happened</a:t>
            </a:r>
            <a:endParaRPr lang="en-US" sz="8200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2253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9942760"/>
              </p:ext>
            </p:extLst>
          </p:nvPr>
        </p:nvGraphicFramePr>
        <p:xfrm>
          <a:off x="-1376537" y="2665413"/>
          <a:ext cx="15871825" cy="665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" r:id="rId5" imgW="15866576" imgH="6656282" progId="Excel.Chart.8">
                  <p:embed/>
                </p:oleObj>
              </mc:Choice>
              <mc:Fallback>
                <p:oleObj r:id="rId5" imgW="15866576" imgH="6656282" progId="Excel.Chart.8">
                  <p:embed/>
                  <p:pic>
                    <p:nvPicPr>
                      <p:cNvPr id="0" name="Content Placeholder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76537" y="2665413"/>
                        <a:ext cx="15871825" cy="665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1965325" y="2139950"/>
            <a:ext cx="90741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dirty="0">
                <a:latin typeface="Helvetica Neue"/>
              </a:rPr>
              <a:t>2013 PSE Participation, 18-35 Year Olds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200" b="1" dirty="0">
                <a:latin typeface="Helvetica Neue" charset="0"/>
                <a:ea typeface="ヒラギノ角ゴ ProN W3" charset="0"/>
                <a:cs typeface="Helvetica Neue" charset="0"/>
              </a:rPr>
              <a:t>What Has Happened</a:t>
            </a:r>
            <a:endParaRPr lang="en-US" sz="8200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graphicFrame>
        <p:nvGraphicFramePr>
          <p:cNvPr id="2355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5025" y="3097213"/>
          <a:ext cx="11671300" cy="641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4" r:id="rId5" imgW="11666780" imgH="6418557" progId="Excel.Chart.8">
                  <p:embed/>
                </p:oleObj>
              </mc:Choice>
              <mc:Fallback>
                <p:oleObj r:id="rId5" imgW="11666780" imgH="6418557" progId="Excel.Chart.8">
                  <p:embed/>
                  <p:pic>
                    <p:nvPicPr>
                      <p:cNvPr id="0" name="Content Placeholder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025" y="3097213"/>
                        <a:ext cx="11671300" cy="641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598488" y="2139950"/>
            <a:ext cx="11807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800" dirty="0">
                <a:latin typeface="Helvetica Neue"/>
              </a:rPr>
              <a:t>Average Tuition in Canada as Compared to Alberta    </a:t>
            </a:r>
            <a:r>
              <a:rPr lang="en-US" sz="3000" dirty="0">
                <a:latin typeface="Helvetica Neue"/>
              </a:rPr>
              <a:t>(indexed to inflation)</a:t>
            </a: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15256</TotalTime>
  <Pages>0</Pages>
  <Words>818</Words>
  <Characters>0</Characters>
  <Application>Microsoft Macintosh PowerPoint</Application>
  <PresentationFormat>Custom</PresentationFormat>
  <Lines>0</Lines>
  <Paragraphs>140</Paragraphs>
  <Slides>21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Excel.Chart.8</vt:lpstr>
      <vt:lpstr>An Overview of the Council of Alberta University Students</vt:lpstr>
      <vt:lpstr>PowerPoint Presentation</vt:lpstr>
      <vt:lpstr>Who Is CAUS?</vt:lpstr>
      <vt:lpstr>Who Is CAUS?</vt:lpstr>
      <vt:lpstr>PowerPoint Presentation</vt:lpstr>
      <vt:lpstr>Mission &amp; Vision</vt:lpstr>
      <vt:lpstr>PowerPoint Presentation</vt:lpstr>
      <vt:lpstr>What Has Happened</vt:lpstr>
      <vt:lpstr>What Has Happened</vt:lpstr>
      <vt:lpstr>How CAUS Works</vt:lpstr>
      <vt:lpstr>PowerPoint Presentation</vt:lpstr>
      <vt:lpstr>What CAUS Does</vt:lpstr>
      <vt:lpstr>Partners in PSE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CAUS? Why does the U of L SU care?</dc:title>
  <dc:creator>Dexter Bruneau</dc:creator>
  <cp:lastModifiedBy>Mercy</cp:lastModifiedBy>
  <cp:revision>109</cp:revision>
  <dcterms:modified xsi:type="dcterms:W3CDTF">2016-12-06T21:55:16Z</dcterms:modified>
</cp:coreProperties>
</file>